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271" r:id="rId6"/>
    <p:sldId id="277" r:id="rId7"/>
    <p:sldId id="291" r:id="rId8"/>
    <p:sldId id="292" r:id="rId9"/>
    <p:sldId id="276" r:id="rId10"/>
    <p:sldId id="278" r:id="rId11"/>
    <p:sldId id="268" r:id="rId12"/>
    <p:sldId id="298" r:id="rId13"/>
    <p:sldId id="293" r:id="rId14"/>
    <p:sldId id="294" r:id="rId15"/>
    <p:sldId id="297" r:id="rId16"/>
    <p:sldId id="299" r:id="rId17"/>
    <p:sldId id="300" r:id="rId1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1" d="100"/>
          <a:sy n="81" d="100"/>
        </p:scale>
        <p:origin x="48" y="125"/>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482589-CB2F-4003-801D-095B67490E73}" type="datetimeFigureOut">
              <a:rPr lang="en-US"/>
              <a:t>4/5/2021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D4DBF-746C-4C25-853D-8A1CBE8404F4}" type="datetimeFigureOut">
              <a:rPr lang="en-US"/>
              <a:t>4/5/2021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1524000"/>
            <a:ext cx="8839201" cy="32004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74813" y="48768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9887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10" name="Rectangle 9"/>
          <p:cNvSpPr/>
          <p:nvPr/>
        </p:nvSpPr>
        <p:spPr>
          <a:xfrm>
            <a:off x="5393372" y="0"/>
            <a:ext cx="67954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5484812" y="0"/>
            <a:ext cx="6704012"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08013" y="685800"/>
            <a:ext cx="42672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608013" y="4724400"/>
            <a:ext cx="4267200" cy="14478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395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48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75812" y="685801"/>
            <a:ext cx="1219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3" y="685800"/>
            <a:ext cx="8153399" cy="5486400"/>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272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4400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3429000"/>
            <a:ext cx="9601201" cy="22860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293813" y="685800"/>
            <a:ext cx="7543800" cy="1066800"/>
          </a:xfrm>
        </p:spPr>
        <p:txBody>
          <a:bodyPr lIns="91440" anchor="t"/>
          <a:lstStyle>
            <a:lvl1pPr marL="0" indent="0">
              <a:spcBef>
                <a:spcPts val="0"/>
              </a:spcBef>
              <a:buNone/>
              <a:defRPr sz="2000" cap="all" spc="25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35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828800"/>
            <a:ext cx="4648199"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828801"/>
            <a:ext cx="4648202"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4138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400"/>
            <a:ext cx="4646376"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438400"/>
            <a:ext cx="4648199"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676400"/>
            <a:ext cx="4648201"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2" y="2438400"/>
            <a:ext cx="4648201"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7" name="Date Placeholder 6"/>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9" name="Slide Number Placeholder 8"/>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95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3" name="Date Placeholder 2"/>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5" name="Slide Number Placeholder 4"/>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0213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100"/>
            </a:lvl1pPr>
          </a:lstStyle>
          <a:p>
            <a:endParaRPr lang="en-US"/>
          </a:p>
        </p:txBody>
      </p:sp>
      <p:sp>
        <p:nvSpPr>
          <p:cNvPr id="2" name="Date Placeholder 1"/>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4" name="Slide Number Placeholder 3"/>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5366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dirty="0"/>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6094413" y="685800"/>
            <a:ext cx="548497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219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3" name="Rectangle 12"/>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4/5/2021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9719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2" y="381000"/>
            <a:ext cx="96012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4" y="1828800"/>
            <a:ext cx="96012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93813" y="6400801"/>
            <a:ext cx="6324599" cy="276226"/>
          </a:xfrm>
          <a:prstGeom prst="rect">
            <a:avLst/>
          </a:prstGeom>
        </p:spPr>
        <p:txBody>
          <a:bodyPr vert="horz" lIns="91440" tIns="45720" rIns="91440" bIns="45720" rtlCol="0" anchor="ctr"/>
          <a:lstStyle>
            <a:lvl1pPr algn="l">
              <a:defRPr sz="1000" cap="all" baseline="0">
                <a:solidFill>
                  <a:schemeClr val="tx1">
                    <a:tint val="75000"/>
                  </a:schemeClr>
                </a:solidFill>
              </a:defRPr>
            </a:lvl1pPr>
          </a:lstStyle>
          <a:p>
            <a:endParaRPr/>
          </a:p>
        </p:txBody>
      </p:sp>
      <p:sp>
        <p:nvSpPr>
          <p:cNvPr id="4" name="Date Placeholder 3"/>
          <p:cNvSpPr>
            <a:spLocks noGrp="1"/>
          </p:cNvSpPr>
          <p:nvPr>
            <p:ph type="dt" sz="half" idx="2"/>
          </p:nvPr>
        </p:nvSpPr>
        <p:spPr>
          <a:xfrm>
            <a:off x="7999412" y="6400801"/>
            <a:ext cx="13200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881DC1F7-A9E9-4D8B-8C97-C74523B2CF2A}" type="datetimeFigureOut">
              <a:rPr lang="en-US"/>
              <a:pPr/>
              <a:t>4/5/2021</a:t>
            </a:fld>
            <a:endParaRPr/>
          </a:p>
        </p:txBody>
      </p:sp>
      <p:sp>
        <p:nvSpPr>
          <p:cNvPr id="6" name="Slide Number Placeholder 5"/>
          <p:cNvSpPr>
            <a:spLocks noGrp="1"/>
          </p:cNvSpPr>
          <p:nvPr>
            <p:ph type="sldNum" sz="quarter" idx="4"/>
          </p:nvPr>
        </p:nvSpPr>
        <p:spPr>
          <a:xfrm>
            <a:off x="9675812" y="6400801"/>
            <a:ext cx="12192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99542E4-2CCF-42F6-9D92-ED568035133D}" type="slidenum">
              <a:rPr/>
              <a:pPr/>
              <a:t>‹#›</a:t>
            </a:fld>
            <a:endParaRPr/>
          </a:p>
        </p:txBody>
      </p:sp>
    </p:spTree>
    <p:extLst>
      <p:ext uri="{BB962C8B-B14F-4D97-AF65-F5344CB8AC3E}">
        <p14:creationId xmlns:p14="http://schemas.microsoft.com/office/powerpoint/2010/main" val="4108209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hASl6d3z3BM?feature=oembed" TargetMode="External"/><Relationship Id="rId5" Type="http://schemas.openxmlformats.org/officeDocument/2006/relationships/image" Target="../media/image3.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5.png"/><Relationship Id="rId7" Type="http://schemas.openxmlformats.org/officeDocument/2006/relationships/image" Target="../media/image18.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gif"/><Relationship Id="rId5" Type="http://schemas.openxmlformats.org/officeDocument/2006/relationships/image" Target="../media/image16.png"/><Relationship Id="rId10" Type="http://schemas.openxmlformats.org/officeDocument/2006/relationships/image" Target="../media/image20.jpeg"/><Relationship Id="rId4" Type="http://schemas.microsoft.com/office/2017/06/relationships/model3d" Target="../media/model3d2.glb"/><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8.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4800" dirty="0" err="1"/>
              <a:t>FatigPro</a:t>
            </a:r>
            <a:br>
              <a:rPr lang="en-US" sz="3600" dirty="0"/>
            </a:br>
            <a:r>
              <a:rPr lang="en-US" sz="3600" dirty="0"/>
              <a:t>Structural Health Monitoring Sensor</a:t>
            </a:r>
          </a:p>
        </p:txBody>
      </p:sp>
      <p:sp>
        <p:nvSpPr>
          <p:cNvPr id="3" name="Subtitle 2"/>
          <p:cNvSpPr>
            <a:spLocks noGrp="1"/>
          </p:cNvSpPr>
          <p:nvPr>
            <p:ph type="subTitle" idx="1"/>
          </p:nvPr>
        </p:nvSpPr>
        <p:spPr>
          <a:xfrm>
            <a:off x="3732212" y="5105400"/>
            <a:ext cx="7162799" cy="990600"/>
          </a:xfrm>
        </p:spPr>
        <p:txBody>
          <a:bodyPr>
            <a:normAutofit/>
          </a:bodyPr>
          <a:lstStyle/>
          <a:p>
            <a:r>
              <a:rPr lang="en-US" dirty="0">
                <a:solidFill>
                  <a:srgbClr val="96B86B"/>
                </a:solidFill>
              </a:rPr>
              <a:t>Early Warning saves lives</a:t>
            </a:r>
          </a:p>
        </p:txBody>
      </p:sp>
      <p:pic>
        <p:nvPicPr>
          <p:cNvPr id="5" name="Picture 4">
            <a:extLst>
              <a:ext uri="{FF2B5EF4-FFF2-40B4-BE49-F238E27FC236}">
                <a16:creationId xmlns:a16="http://schemas.microsoft.com/office/drawing/2014/main" id="{5AD8392E-C022-4F24-95D5-2C976EAA258F}"/>
              </a:ext>
            </a:extLst>
          </p:cNvPr>
          <p:cNvPicPr>
            <a:picLocks noChangeAspect="1"/>
          </p:cNvPicPr>
          <p:nvPr/>
        </p:nvPicPr>
        <p:blipFill>
          <a:blip r:embed="rId4"/>
          <a:stretch>
            <a:fillRect/>
          </a:stretch>
        </p:blipFill>
        <p:spPr>
          <a:xfrm>
            <a:off x="3579594" y="914400"/>
            <a:ext cx="5029636" cy="2149026"/>
          </a:xfrm>
          <a:prstGeom prst="rect">
            <a:avLst/>
          </a:prstGeom>
        </p:spPr>
      </p:pic>
    </p:spTree>
    <p:extLst>
      <p:ext uri="{BB962C8B-B14F-4D97-AF65-F5344CB8AC3E}">
        <p14:creationId xmlns:p14="http://schemas.microsoft.com/office/powerpoint/2010/main" val="36008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Konuşma Balonu: Oval 31">
            <a:extLst>
              <a:ext uri="{FF2B5EF4-FFF2-40B4-BE49-F238E27FC236}">
                <a16:creationId xmlns:a16="http://schemas.microsoft.com/office/drawing/2014/main" id="{18D03894-383B-49C5-BECE-7219FF29C001}"/>
              </a:ext>
            </a:extLst>
          </p:cNvPr>
          <p:cNvSpPr/>
          <p:nvPr/>
        </p:nvSpPr>
        <p:spPr>
          <a:xfrm>
            <a:off x="10128986" y="5123849"/>
            <a:ext cx="1943704" cy="834283"/>
          </a:xfrm>
          <a:prstGeom prst="wedgeEllipseCallout">
            <a:avLst>
              <a:gd name="adj1" fmla="val -7859"/>
              <a:gd name="adj2" fmla="val -18324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Total failure</a:t>
            </a:r>
          </a:p>
        </p:txBody>
      </p:sp>
      <p:sp>
        <p:nvSpPr>
          <p:cNvPr id="31" name="Konuşma Balonu: Oval 30">
            <a:extLst>
              <a:ext uri="{FF2B5EF4-FFF2-40B4-BE49-F238E27FC236}">
                <a16:creationId xmlns:a16="http://schemas.microsoft.com/office/drawing/2014/main" id="{7DB2B8CF-25A3-474D-8CA5-516FF88813C0}"/>
              </a:ext>
            </a:extLst>
          </p:cNvPr>
          <p:cNvSpPr/>
          <p:nvPr/>
        </p:nvSpPr>
        <p:spPr>
          <a:xfrm>
            <a:off x="8336185" y="5465524"/>
            <a:ext cx="1943704" cy="834283"/>
          </a:xfrm>
          <a:prstGeom prst="wedgeEllipseCallout">
            <a:avLst>
              <a:gd name="adj1" fmla="val 56068"/>
              <a:gd name="adj2" fmla="val -2236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Crack becomes visible</a:t>
            </a:r>
          </a:p>
        </p:txBody>
      </p:sp>
      <p:sp>
        <p:nvSpPr>
          <p:cNvPr id="2" name="Başlık 1">
            <a:extLst>
              <a:ext uri="{FF2B5EF4-FFF2-40B4-BE49-F238E27FC236}">
                <a16:creationId xmlns:a16="http://schemas.microsoft.com/office/drawing/2014/main" id="{BD49C2E2-0343-4797-96F0-AD71C82074E2}"/>
              </a:ext>
            </a:extLst>
          </p:cNvPr>
          <p:cNvSpPr>
            <a:spLocks noGrp="1"/>
          </p:cNvSpPr>
          <p:nvPr>
            <p:ph type="title"/>
          </p:nvPr>
        </p:nvSpPr>
        <p:spPr>
          <a:xfrm>
            <a:off x="837981" y="180149"/>
            <a:ext cx="10512862" cy="1325218"/>
          </a:xfrm>
        </p:spPr>
        <p:txBody>
          <a:bodyPr/>
          <a:lstStyle/>
          <a:p>
            <a:r>
              <a:rPr lang="en-US" dirty="0" err="1">
                <a:solidFill>
                  <a:srgbClr val="FFFF00"/>
                </a:solidFill>
              </a:rPr>
              <a:t>FatigPro</a:t>
            </a:r>
            <a:r>
              <a:rPr lang="en-US" dirty="0">
                <a:solidFill>
                  <a:srgbClr val="FFFF00"/>
                </a:solidFill>
              </a:rPr>
              <a:t> VS Crack </a:t>
            </a:r>
            <a:r>
              <a:rPr lang="en-US" dirty="0" err="1">
                <a:solidFill>
                  <a:srgbClr val="FFFF00"/>
                </a:solidFill>
              </a:rPr>
              <a:t>Sensors..</a:t>
            </a:r>
            <a:r>
              <a:rPr lang="en-US" sz="2800" dirty="0" err="1">
                <a:solidFill>
                  <a:srgbClr val="FFFF00"/>
                </a:solidFill>
              </a:rPr>
              <a:t>shown</a:t>
            </a:r>
            <a:r>
              <a:rPr lang="en-US" sz="2800" dirty="0">
                <a:solidFill>
                  <a:srgbClr val="FFFF00"/>
                </a:solidFill>
              </a:rPr>
              <a:t> in true scale</a:t>
            </a:r>
            <a:endParaRPr lang="en-US" dirty="0">
              <a:solidFill>
                <a:srgbClr val="FFFF00"/>
              </a:solidFill>
            </a:endParaRPr>
          </a:p>
        </p:txBody>
      </p:sp>
      <p:sp>
        <p:nvSpPr>
          <p:cNvPr id="4" name="Dikdörtgen 3">
            <a:extLst>
              <a:ext uri="{FF2B5EF4-FFF2-40B4-BE49-F238E27FC236}">
                <a16:creationId xmlns:a16="http://schemas.microsoft.com/office/drawing/2014/main" id="{C1783543-C05C-4C09-AE5D-B2A1ED80CA0B}"/>
              </a:ext>
            </a:extLst>
          </p:cNvPr>
          <p:cNvSpPr/>
          <p:nvPr/>
        </p:nvSpPr>
        <p:spPr>
          <a:xfrm>
            <a:off x="985165" y="2796631"/>
            <a:ext cx="10012883" cy="408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Düz Bağlayıcı 5">
            <a:extLst>
              <a:ext uri="{FF2B5EF4-FFF2-40B4-BE49-F238E27FC236}">
                <a16:creationId xmlns:a16="http://schemas.microsoft.com/office/drawing/2014/main" id="{19125C85-E6DE-475D-A504-F4BF5BDAB844}"/>
              </a:ext>
            </a:extLst>
          </p:cNvPr>
          <p:cNvCxnSpPr/>
          <p:nvPr/>
        </p:nvCxnSpPr>
        <p:spPr>
          <a:xfrm>
            <a:off x="7082536" y="2503744"/>
            <a:ext cx="0" cy="97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Ok Bağlayıcısı 7">
            <a:extLst>
              <a:ext uri="{FF2B5EF4-FFF2-40B4-BE49-F238E27FC236}">
                <a16:creationId xmlns:a16="http://schemas.microsoft.com/office/drawing/2014/main" id="{F9D074C1-4979-4BC6-AC84-622D4599BA7C}"/>
              </a:ext>
            </a:extLst>
          </p:cNvPr>
          <p:cNvCxnSpPr/>
          <p:nvPr/>
        </p:nvCxnSpPr>
        <p:spPr>
          <a:xfrm>
            <a:off x="3186254"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Düz Ok Bağlayıcısı 10">
            <a:extLst>
              <a:ext uri="{FF2B5EF4-FFF2-40B4-BE49-F238E27FC236}">
                <a16:creationId xmlns:a16="http://schemas.microsoft.com/office/drawing/2014/main" id="{F8940438-A9E7-4D21-B260-C586680EA4F8}"/>
              </a:ext>
            </a:extLst>
          </p:cNvPr>
          <p:cNvCxnSpPr/>
          <p:nvPr/>
        </p:nvCxnSpPr>
        <p:spPr>
          <a:xfrm>
            <a:off x="5405094"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a:extLst>
              <a:ext uri="{FF2B5EF4-FFF2-40B4-BE49-F238E27FC236}">
                <a16:creationId xmlns:a16="http://schemas.microsoft.com/office/drawing/2014/main" id="{471D6E9B-1B56-4769-90D4-C4E5DA7A3922}"/>
              </a:ext>
            </a:extLst>
          </p:cNvPr>
          <p:cNvCxnSpPr/>
          <p:nvPr/>
        </p:nvCxnSpPr>
        <p:spPr>
          <a:xfrm>
            <a:off x="7554410"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Düz Ok Bağlayıcısı 12">
            <a:extLst>
              <a:ext uri="{FF2B5EF4-FFF2-40B4-BE49-F238E27FC236}">
                <a16:creationId xmlns:a16="http://schemas.microsoft.com/office/drawing/2014/main" id="{81EB957C-8EC1-4547-A8F2-AFBA0069923B}"/>
              </a:ext>
            </a:extLst>
          </p:cNvPr>
          <p:cNvCxnSpPr/>
          <p:nvPr/>
        </p:nvCxnSpPr>
        <p:spPr>
          <a:xfrm>
            <a:off x="9816142" y="2352865"/>
            <a:ext cx="0" cy="157093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241835D2-24A2-443E-8B40-A02A5AE87783}"/>
              </a:ext>
            </a:extLst>
          </p:cNvPr>
          <p:cNvCxnSpPr/>
          <p:nvPr/>
        </p:nvCxnSpPr>
        <p:spPr>
          <a:xfrm>
            <a:off x="10998049" y="2338812"/>
            <a:ext cx="0" cy="1570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a:extLst>
              <a:ext uri="{FF2B5EF4-FFF2-40B4-BE49-F238E27FC236}">
                <a16:creationId xmlns:a16="http://schemas.microsoft.com/office/drawing/2014/main" id="{231C688B-B490-4B70-807B-E3DF8A645A6C}"/>
              </a:ext>
            </a:extLst>
          </p:cNvPr>
          <p:cNvCxnSpPr/>
          <p:nvPr/>
        </p:nvCxnSpPr>
        <p:spPr>
          <a:xfrm>
            <a:off x="10412275" y="2338812"/>
            <a:ext cx="0" cy="157093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7">
            <a:extLst>
              <a:ext uri="{FF2B5EF4-FFF2-40B4-BE49-F238E27FC236}">
                <a16:creationId xmlns:a16="http://schemas.microsoft.com/office/drawing/2014/main" id="{13137291-7DFF-4362-BB4B-0292DC44548B}"/>
              </a:ext>
            </a:extLst>
          </p:cNvPr>
          <p:cNvSpPr txBox="1"/>
          <p:nvPr/>
        </p:nvSpPr>
        <p:spPr>
          <a:xfrm>
            <a:off x="2720299" y="3941152"/>
            <a:ext cx="931910" cy="369236"/>
          </a:xfrm>
          <a:prstGeom prst="rect">
            <a:avLst/>
          </a:prstGeom>
          <a:noFill/>
        </p:spPr>
        <p:txBody>
          <a:bodyPr wrap="square" rtlCol="0">
            <a:spAutoFit/>
          </a:bodyPr>
          <a:lstStyle/>
          <a:p>
            <a:r>
              <a:rPr lang="en-US" sz="1799" dirty="0"/>
              <a:t>60 min</a:t>
            </a:r>
          </a:p>
        </p:txBody>
      </p:sp>
      <p:sp>
        <p:nvSpPr>
          <p:cNvPr id="20" name="Metin kutusu 19">
            <a:extLst>
              <a:ext uri="{FF2B5EF4-FFF2-40B4-BE49-F238E27FC236}">
                <a16:creationId xmlns:a16="http://schemas.microsoft.com/office/drawing/2014/main" id="{4BC8541D-A8B1-4EEE-B409-D06F4D82A4E7}"/>
              </a:ext>
            </a:extLst>
          </p:cNvPr>
          <p:cNvSpPr txBox="1"/>
          <p:nvPr/>
        </p:nvSpPr>
        <p:spPr>
          <a:xfrm>
            <a:off x="4959853" y="3923802"/>
            <a:ext cx="993298" cy="645906"/>
          </a:xfrm>
          <a:prstGeom prst="rect">
            <a:avLst/>
          </a:prstGeom>
          <a:noFill/>
        </p:spPr>
        <p:txBody>
          <a:bodyPr wrap="square" rtlCol="0">
            <a:spAutoFit/>
          </a:bodyPr>
          <a:lstStyle/>
          <a:p>
            <a:r>
              <a:rPr lang="en-US" sz="1799" dirty="0"/>
              <a:t>120 min</a:t>
            </a:r>
          </a:p>
        </p:txBody>
      </p:sp>
      <p:sp>
        <p:nvSpPr>
          <p:cNvPr id="21" name="Metin kutusu 20">
            <a:extLst>
              <a:ext uri="{FF2B5EF4-FFF2-40B4-BE49-F238E27FC236}">
                <a16:creationId xmlns:a16="http://schemas.microsoft.com/office/drawing/2014/main" id="{4772A2E5-899E-488A-A596-B9B7CC76D05C}"/>
              </a:ext>
            </a:extLst>
          </p:cNvPr>
          <p:cNvSpPr txBox="1"/>
          <p:nvPr/>
        </p:nvSpPr>
        <p:spPr>
          <a:xfrm>
            <a:off x="7069957" y="3934442"/>
            <a:ext cx="1083538" cy="369236"/>
          </a:xfrm>
          <a:prstGeom prst="rect">
            <a:avLst/>
          </a:prstGeom>
          <a:noFill/>
        </p:spPr>
        <p:txBody>
          <a:bodyPr wrap="square" rtlCol="0">
            <a:spAutoFit/>
          </a:bodyPr>
          <a:lstStyle/>
          <a:p>
            <a:r>
              <a:rPr lang="en-US" sz="1799" dirty="0"/>
              <a:t>180 min</a:t>
            </a:r>
          </a:p>
        </p:txBody>
      </p:sp>
      <p:sp>
        <p:nvSpPr>
          <p:cNvPr id="22" name="Metin kutusu 21">
            <a:extLst>
              <a:ext uri="{FF2B5EF4-FFF2-40B4-BE49-F238E27FC236}">
                <a16:creationId xmlns:a16="http://schemas.microsoft.com/office/drawing/2014/main" id="{F8E4B1C7-7A47-4181-B02F-9375B687634A}"/>
              </a:ext>
            </a:extLst>
          </p:cNvPr>
          <p:cNvSpPr txBox="1"/>
          <p:nvPr/>
        </p:nvSpPr>
        <p:spPr>
          <a:xfrm>
            <a:off x="9308037" y="3906992"/>
            <a:ext cx="994773" cy="645906"/>
          </a:xfrm>
          <a:prstGeom prst="rect">
            <a:avLst/>
          </a:prstGeom>
          <a:noFill/>
        </p:spPr>
        <p:txBody>
          <a:bodyPr wrap="square" rtlCol="0">
            <a:spAutoFit/>
          </a:bodyPr>
          <a:lstStyle/>
          <a:p>
            <a:r>
              <a:rPr lang="en-US" sz="1799" dirty="0"/>
              <a:t>240 min</a:t>
            </a:r>
          </a:p>
        </p:txBody>
      </p:sp>
      <p:sp>
        <p:nvSpPr>
          <p:cNvPr id="23" name="Metin kutusu 22">
            <a:extLst>
              <a:ext uri="{FF2B5EF4-FFF2-40B4-BE49-F238E27FC236}">
                <a16:creationId xmlns:a16="http://schemas.microsoft.com/office/drawing/2014/main" id="{570454DC-160B-4334-915A-8B02FA27C8B4}"/>
              </a:ext>
            </a:extLst>
          </p:cNvPr>
          <p:cNvSpPr txBox="1"/>
          <p:nvPr/>
        </p:nvSpPr>
        <p:spPr>
          <a:xfrm>
            <a:off x="9736268" y="4182951"/>
            <a:ext cx="1182272" cy="369236"/>
          </a:xfrm>
          <a:prstGeom prst="rect">
            <a:avLst/>
          </a:prstGeom>
          <a:noFill/>
        </p:spPr>
        <p:txBody>
          <a:bodyPr wrap="square" rtlCol="0">
            <a:spAutoFit/>
          </a:bodyPr>
          <a:lstStyle/>
          <a:p>
            <a:r>
              <a:rPr lang="en-US" sz="1799" dirty="0"/>
              <a:t>255 min</a:t>
            </a:r>
          </a:p>
        </p:txBody>
      </p:sp>
      <p:sp>
        <p:nvSpPr>
          <p:cNvPr id="24" name="Metin kutusu 23">
            <a:extLst>
              <a:ext uri="{FF2B5EF4-FFF2-40B4-BE49-F238E27FC236}">
                <a16:creationId xmlns:a16="http://schemas.microsoft.com/office/drawing/2014/main" id="{A91FC967-FB14-4C6E-8CFE-44E785666D1D}"/>
              </a:ext>
            </a:extLst>
          </p:cNvPr>
          <p:cNvSpPr txBox="1"/>
          <p:nvPr/>
        </p:nvSpPr>
        <p:spPr>
          <a:xfrm>
            <a:off x="10526185" y="4552186"/>
            <a:ext cx="1070949" cy="369236"/>
          </a:xfrm>
          <a:prstGeom prst="rect">
            <a:avLst/>
          </a:prstGeom>
          <a:noFill/>
        </p:spPr>
        <p:txBody>
          <a:bodyPr wrap="square" rtlCol="0">
            <a:spAutoFit/>
          </a:bodyPr>
          <a:lstStyle/>
          <a:p>
            <a:r>
              <a:rPr lang="en-US" sz="1799" dirty="0"/>
              <a:t>270 min</a:t>
            </a:r>
          </a:p>
        </p:txBody>
      </p:sp>
      <p:sp>
        <p:nvSpPr>
          <p:cNvPr id="25" name="Metin kutusu 24">
            <a:extLst>
              <a:ext uri="{FF2B5EF4-FFF2-40B4-BE49-F238E27FC236}">
                <a16:creationId xmlns:a16="http://schemas.microsoft.com/office/drawing/2014/main" id="{E6317D66-6712-4E99-BE6D-3831BDFFEB41}"/>
              </a:ext>
            </a:extLst>
          </p:cNvPr>
          <p:cNvSpPr txBox="1"/>
          <p:nvPr/>
        </p:nvSpPr>
        <p:spPr>
          <a:xfrm>
            <a:off x="2209975" y="1995549"/>
            <a:ext cx="1452598" cy="645906"/>
          </a:xfrm>
          <a:prstGeom prst="rect">
            <a:avLst/>
          </a:prstGeom>
          <a:noFill/>
        </p:spPr>
        <p:txBody>
          <a:bodyPr wrap="square" rtlCol="0">
            <a:spAutoFit/>
          </a:bodyPr>
          <a:lstStyle/>
          <a:p>
            <a:r>
              <a:rPr lang="en-US" sz="1799" dirty="0"/>
              <a:t>108,000 cycle</a:t>
            </a:r>
          </a:p>
        </p:txBody>
      </p:sp>
      <p:sp>
        <p:nvSpPr>
          <p:cNvPr id="26" name="Metin kutusu 25">
            <a:extLst>
              <a:ext uri="{FF2B5EF4-FFF2-40B4-BE49-F238E27FC236}">
                <a16:creationId xmlns:a16="http://schemas.microsoft.com/office/drawing/2014/main" id="{03D21E1A-94A9-4B3D-B0FD-66641C55A7C3}"/>
              </a:ext>
            </a:extLst>
          </p:cNvPr>
          <p:cNvSpPr txBox="1"/>
          <p:nvPr/>
        </p:nvSpPr>
        <p:spPr>
          <a:xfrm>
            <a:off x="4500554" y="2005903"/>
            <a:ext cx="1452598" cy="645906"/>
          </a:xfrm>
          <a:prstGeom prst="rect">
            <a:avLst/>
          </a:prstGeom>
          <a:noFill/>
        </p:spPr>
        <p:txBody>
          <a:bodyPr wrap="square" rtlCol="0">
            <a:spAutoFit/>
          </a:bodyPr>
          <a:lstStyle/>
          <a:p>
            <a:r>
              <a:rPr lang="en-US" sz="1799" dirty="0"/>
              <a:t>216,000 cycle</a:t>
            </a:r>
          </a:p>
        </p:txBody>
      </p:sp>
      <p:sp>
        <p:nvSpPr>
          <p:cNvPr id="27" name="Metin kutusu 26">
            <a:extLst>
              <a:ext uri="{FF2B5EF4-FFF2-40B4-BE49-F238E27FC236}">
                <a16:creationId xmlns:a16="http://schemas.microsoft.com/office/drawing/2014/main" id="{A18BF6C3-65A7-4022-B33F-7F725BE8AC89}"/>
              </a:ext>
            </a:extLst>
          </p:cNvPr>
          <p:cNvSpPr txBox="1"/>
          <p:nvPr/>
        </p:nvSpPr>
        <p:spPr>
          <a:xfrm>
            <a:off x="6700897" y="2016543"/>
            <a:ext cx="1452598" cy="645906"/>
          </a:xfrm>
          <a:prstGeom prst="rect">
            <a:avLst/>
          </a:prstGeom>
          <a:noFill/>
        </p:spPr>
        <p:txBody>
          <a:bodyPr wrap="square" rtlCol="0">
            <a:spAutoFit/>
          </a:bodyPr>
          <a:lstStyle/>
          <a:p>
            <a:r>
              <a:rPr lang="en-US" sz="1799" dirty="0"/>
              <a:t>324,000 cycle</a:t>
            </a:r>
          </a:p>
        </p:txBody>
      </p:sp>
      <p:sp>
        <p:nvSpPr>
          <p:cNvPr id="28" name="Metin kutusu 27">
            <a:extLst>
              <a:ext uri="{FF2B5EF4-FFF2-40B4-BE49-F238E27FC236}">
                <a16:creationId xmlns:a16="http://schemas.microsoft.com/office/drawing/2014/main" id="{294DC224-8E5A-4361-84DF-6F6DEEE9C91E}"/>
              </a:ext>
            </a:extLst>
          </p:cNvPr>
          <p:cNvSpPr txBox="1"/>
          <p:nvPr/>
        </p:nvSpPr>
        <p:spPr>
          <a:xfrm>
            <a:off x="8749628" y="1989093"/>
            <a:ext cx="1553182" cy="645906"/>
          </a:xfrm>
          <a:prstGeom prst="rect">
            <a:avLst/>
          </a:prstGeom>
          <a:noFill/>
        </p:spPr>
        <p:txBody>
          <a:bodyPr wrap="square" rtlCol="0">
            <a:spAutoFit/>
          </a:bodyPr>
          <a:lstStyle/>
          <a:p>
            <a:r>
              <a:rPr lang="en-US" sz="1799" dirty="0"/>
              <a:t>432,000 cycle</a:t>
            </a:r>
          </a:p>
        </p:txBody>
      </p:sp>
      <p:sp>
        <p:nvSpPr>
          <p:cNvPr id="29" name="Metin kutusu 28">
            <a:extLst>
              <a:ext uri="{FF2B5EF4-FFF2-40B4-BE49-F238E27FC236}">
                <a16:creationId xmlns:a16="http://schemas.microsoft.com/office/drawing/2014/main" id="{8123BADC-34CE-4525-B6FA-D5017B0792C8}"/>
              </a:ext>
            </a:extLst>
          </p:cNvPr>
          <p:cNvSpPr txBox="1"/>
          <p:nvPr/>
        </p:nvSpPr>
        <p:spPr>
          <a:xfrm>
            <a:off x="10324248" y="1989093"/>
            <a:ext cx="1553182" cy="645906"/>
          </a:xfrm>
          <a:prstGeom prst="rect">
            <a:avLst/>
          </a:prstGeom>
          <a:noFill/>
        </p:spPr>
        <p:txBody>
          <a:bodyPr wrap="square" rtlCol="0">
            <a:spAutoFit/>
          </a:bodyPr>
          <a:lstStyle/>
          <a:p>
            <a:r>
              <a:rPr lang="en-US" sz="1799" dirty="0"/>
              <a:t>486,000 cycle</a:t>
            </a:r>
          </a:p>
        </p:txBody>
      </p:sp>
      <p:sp>
        <p:nvSpPr>
          <p:cNvPr id="30" name="Konuşma Balonu: Oval 29">
            <a:extLst>
              <a:ext uri="{FF2B5EF4-FFF2-40B4-BE49-F238E27FC236}">
                <a16:creationId xmlns:a16="http://schemas.microsoft.com/office/drawing/2014/main" id="{5D0D11E4-E9DE-48F7-9F40-C1FBBC9D1D52}"/>
              </a:ext>
            </a:extLst>
          </p:cNvPr>
          <p:cNvSpPr/>
          <p:nvPr/>
        </p:nvSpPr>
        <p:spPr>
          <a:xfrm>
            <a:off x="7792565" y="4535377"/>
            <a:ext cx="1943704" cy="834283"/>
          </a:xfrm>
          <a:prstGeom prst="wedgeEllipseCallout">
            <a:avLst>
              <a:gd name="adj1" fmla="val 47392"/>
              <a:gd name="adj2" fmla="val -9175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Crack appears but almost invisible</a:t>
            </a:r>
          </a:p>
        </p:txBody>
      </p:sp>
      <p:pic>
        <p:nvPicPr>
          <p:cNvPr id="34" name="Resim 33">
            <a:extLst>
              <a:ext uri="{FF2B5EF4-FFF2-40B4-BE49-F238E27FC236}">
                <a16:creationId xmlns:a16="http://schemas.microsoft.com/office/drawing/2014/main" id="{C9E5D6A5-1CA3-44F6-9838-60EC56ED2053}"/>
              </a:ext>
            </a:extLst>
          </p:cNvPr>
          <p:cNvPicPr>
            <a:picLocks noChangeAspect="1"/>
          </p:cNvPicPr>
          <p:nvPr/>
        </p:nvPicPr>
        <p:blipFill>
          <a:blip r:embed="rId2"/>
          <a:stretch>
            <a:fillRect/>
          </a:stretch>
        </p:blipFill>
        <p:spPr>
          <a:xfrm>
            <a:off x="6345868" y="4567002"/>
            <a:ext cx="1711993" cy="850338"/>
          </a:xfrm>
          <a:prstGeom prst="rect">
            <a:avLst/>
          </a:prstGeom>
        </p:spPr>
      </p:pic>
      <p:pic>
        <p:nvPicPr>
          <p:cNvPr id="38" name="Resim 37">
            <a:extLst>
              <a:ext uri="{FF2B5EF4-FFF2-40B4-BE49-F238E27FC236}">
                <a16:creationId xmlns:a16="http://schemas.microsoft.com/office/drawing/2014/main" id="{ACCDF2B0-F583-4CC8-B391-6A9A69A10282}"/>
              </a:ext>
            </a:extLst>
          </p:cNvPr>
          <p:cNvPicPr>
            <a:picLocks noChangeAspect="1"/>
          </p:cNvPicPr>
          <p:nvPr/>
        </p:nvPicPr>
        <p:blipFill>
          <a:blip r:embed="rId3"/>
          <a:stretch>
            <a:fillRect/>
          </a:stretch>
        </p:blipFill>
        <p:spPr>
          <a:xfrm>
            <a:off x="7341764" y="5608503"/>
            <a:ext cx="1266961" cy="927045"/>
          </a:xfrm>
          <a:prstGeom prst="rect">
            <a:avLst/>
          </a:prstGeom>
        </p:spPr>
      </p:pic>
      <p:pic>
        <p:nvPicPr>
          <p:cNvPr id="40" name="Resim 39">
            <a:extLst>
              <a:ext uri="{FF2B5EF4-FFF2-40B4-BE49-F238E27FC236}">
                <a16:creationId xmlns:a16="http://schemas.microsoft.com/office/drawing/2014/main" id="{25B1FED3-0FA1-436B-8A9B-3A1FA96F6FE5}"/>
              </a:ext>
            </a:extLst>
          </p:cNvPr>
          <p:cNvPicPr>
            <a:picLocks noChangeAspect="1"/>
          </p:cNvPicPr>
          <p:nvPr/>
        </p:nvPicPr>
        <p:blipFill>
          <a:blip r:embed="rId4"/>
          <a:stretch>
            <a:fillRect/>
          </a:stretch>
        </p:blipFill>
        <p:spPr>
          <a:xfrm>
            <a:off x="10848638" y="5711988"/>
            <a:ext cx="710043" cy="982849"/>
          </a:xfrm>
          <a:prstGeom prst="rect">
            <a:avLst/>
          </a:prstGeom>
        </p:spPr>
      </p:pic>
      <p:sp>
        <p:nvSpPr>
          <p:cNvPr id="5" name="Konuşma Balonu: Köşeleri Yuvarlanmış Dikdörtgen 4">
            <a:extLst>
              <a:ext uri="{FF2B5EF4-FFF2-40B4-BE49-F238E27FC236}">
                <a16:creationId xmlns:a16="http://schemas.microsoft.com/office/drawing/2014/main" id="{5BFBADC2-D5A0-4B53-88AD-4893D8F0D323}"/>
              </a:ext>
            </a:extLst>
          </p:cNvPr>
          <p:cNvSpPr/>
          <p:nvPr/>
        </p:nvSpPr>
        <p:spPr>
          <a:xfrm>
            <a:off x="837981" y="2573735"/>
            <a:ext cx="10229586" cy="795754"/>
          </a:xfrm>
          <a:prstGeom prst="wedgeRoundRectCallout">
            <a:avLst>
              <a:gd name="adj1" fmla="val -40070"/>
              <a:gd name="adj2" fmla="val 125882"/>
              <a:gd name="adj3" fmla="val 16667"/>
            </a:avLst>
          </a:prstGeom>
          <a:noFill/>
          <a:ln w="444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799"/>
          </a:p>
        </p:txBody>
      </p:sp>
      <p:sp>
        <p:nvSpPr>
          <p:cNvPr id="7" name="Metin kutusu 6">
            <a:extLst>
              <a:ext uri="{FF2B5EF4-FFF2-40B4-BE49-F238E27FC236}">
                <a16:creationId xmlns:a16="http://schemas.microsoft.com/office/drawing/2014/main" id="{0BAA64BF-F443-4F55-9CDD-74D5E29519FA}"/>
              </a:ext>
            </a:extLst>
          </p:cNvPr>
          <p:cNvSpPr txBox="1"/>
          <p:nvPr/>
        </p:nvSpPr>
        <p:spPr>
          <a:xfrm>
            <a:off x="837981" y="3998717"/>
            <a:ext cx="1711993" cy="922705"/>
          </a:xfrm>
          <a:prstGeom prst="rect">
            <a:avLst/>
          </a:prstGeom>
          <a:noFill/>
        </p:spPr>
        <p:txBody>
          <a:bodyPr wrap="square" rtlCol="0">
            <a:spAutoFit/>
          </a:bodyPr>
          <a:lstStyle/>
          <a:p>
            <a:r>
              <a:rPr lang="en-US" sz="1799" dirty="0" err="1">
                <a:solidFill>
                  <a:schemeClr val="accent5">
                    <a:lumMod val="20000"/>
                    <a:lumOff val="80000"/>
                  </a:schemeClr>
                </a:solidFill>
              </a:rPr>
              <a:t>FatigPro</a:t>
            </a:r>
            <a:r>
              <a:rPr lang="en-US" sz="1799" dirty="0">
                <a:solidFill>
                  <a:schemeClr val="accent5">
                    <a:lumMod val="20000"/>
                    <a:lumOff val="80000"/>
                  </a:schemeClr>
                </a:solidFill>
              </a:rPr>
              <a:t> works in this region</a:t>
            </a:r>
          </a:p>
        </p:txBody>
      </p:sp>
      <p:sp>
        <p:nvSpPr>
          <p:cNvPr id="33" name="Konuşma Balonu: Köşeleri Yuvarlanmış Dikdörtgen 32">
            <a:extLst>
              <a:ext uri="{FF2B5EF4-FFF2-40B4-BE49-F238E27FC236}">
                <a16:creationId xmlns:a16="http://schemas.microsoft.com/office/drawing/2014/main" id="{7B3BD489-150C-43F9-8FD8-4F8C6C7C552D}"/>
              </a:ext>
            </a:extLst>
          </p:cNvPr>
          <p:cNvSpPr/>
          <p:nvPr/>
        </p:nvSpPr>
        <p:spPr>
          <a:xfrm>
            <a:off x="9724802" y="2688064"/>
            <a:ext cx="1342764" cy="514767"/>
          </a:xfrm>
          <a:prstGeom prst="wedgeRoundRectCallout">
            <a:avLst>
              <a:gd name="adj1" fmla="val -70485"/>
              <a:gd name="adj2" fmla="val -229129"/>
              <a:gd name="adj3" fmla="val 16667"/>
            </a:avLst>
          </a:prstGeom>
          <a:noFill/>
          <a:ln w="44450">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799"/>
          </a:p>
        </p:txBody>
      </p:sp>
      <p:sp>
        <p:nvSpPr>
          <p:cNvPr id="9" name="Metin kutusu 8">
            <a:extLst>
              <a:ext uri="{FF2B5EF4-FFF2-40B4-BE49-F238E27FC236}">
                <a16:creationId xmlns:a16="http://schemas.microsoft.com/office/drawing/2014/main" id="{C3A6CF64-535E-44A9-AE44-097C11CE5056}"/>
              </a:ext>
            </a:extLst>
          </p:cNvPr>
          <p:cNvSpPr txBox="1"/>
          <p:nvPr/>
        </p:nvSpPr>
        <p:spPr>
          <a:xfrm>
            <a:off x="8113452" y="1274276"/>
            <a:ext cx="1753627" cy="646074"/>
          </a:xfrm>
          <a:prstGeom prst="rect">
            <a:avLst/>
          </a:prstGeom>
          <a:noFill/>
        </p:spPr>
        <p:txBody>
          <a:bodyPr wrap="square" rtlCol="0">
            <a:spAutoFit/>
          </a:bodyPr>
          <a:lstStyle/>
          <a:p>
            <a:r>
              <a:rPr lang="en-US" sz="1799" dirty="0">
                <a:solidFill>
                  <a:schemeClr val="accent3"/>
                </a:solidFill>
              </a:rPr>
              <a:t>Crack sensors work here</a:t>
            </a:r>
          </a:p>
        </p:txBody>
      </p:sp>
      <p:pic>
        <p:nvPicPr>
          <p:cNvPr id="35" name="Picture 34">
            <a:extLst>
              <a:ext uri="{FF2B5EF4-FFF2-40B4-BE49-F238E27FC236}">
                <a16:creationId xmlns:a16="http://schemas.microsoft.com/office/drawing/2014/main" id="{C41091CE-1FC8-47F1-AA41-3015471B5A98}"/>
              </a:ext>
            </a:extLst>
          </p:cNvPr>
          <p:cNvPicPr>
            <a:picLocks noChangeAspect="1"/>
          </p:cNvPicPr>
          <p:nvPr/>
        </p:nvPicPr>
        <p:blipFill>
          <a:blip r:embed="rId5"/>
          <a:stretch>
            <a:fillRect/>
          </a:stretch>
        </p:blipFill>
        <p:spPr>
          <a:xfrm>
            <a:off x="0" y="6167538"/>
            <a:ext cx="1571389" cy="671412"/>
          </a:xfrm>
          <a:prstGeom prst="rect">
            <a:avLst/>
          </a:prstGeom>
        </p:spPr>
      </p:pic>
    </p:spTree>
    <p:extLst>
      <p:ext uri="{BB962C8B-B14F-4D97-AF65-F5344CB8AC3E}">
        <p14:creationId xmlns:p14="http://schemas.microsoft.com/office/powerpoint/2010/main" val="317772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Konuşma Balonu: Oval 31">
            <a:extLst>
              <a:ext uri="{FF2B5EF4-FFF2-40B4-BE49-F238E27FC236}">
                <a16:creationId xmlns:a16="http://schemas.microsoft.com/office/drawing/2014/main" id="{18D03894-383B-49C5-BECE-7219FF29C001}"/>
              </a:ext>
            </a:extLst>
          </p:cNvPr>
          <p:cNvSpPr/>
          <p:nvPr/>
        </p:nvSpPr>
        <p:spPr>
          <a:xfrm>
            <a:off x="10128986" y="5123849"/>
            <a:ext cx="1943704" cy="834283"/>
          </a:xfrm>
          <a:prstGeom prst="wedgeEllipseCallout">
            <a:avLst>
              <a:gd name="adj1" fmla="val -7859"/>
              <a:gd name="adj2" fmla="val -18324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Total failure</a:t>
            </a:r>
          </a:p>
        </p:txBody>
      </p:sp>
      <p:sp>
        <p:nvSpPr>
          <p:cNvPr id="31" name="Konuşma Balonu: Oval 30">
            <a:extLst>
              <a:ext uri="{FF2B5EF4-FFF2-40B4-BE49-F238E27FC236}">
                <a16:creationId xmlns:a16="http://schemas.microsoft.com/office/drawing/2014/main" id="{7DB2B8CF-25A3-474D-8CA5-516FF88813C0}"/>
              </a:ext>
            </a:extLst>
          </p:cNvPr>
          <p:cNvSpPr/>
          <p:nvPr/>
        </p:nvSpPr>
        <p:spPr>
          <a:xfrm>
            <a:off x="8336185" y="5465524"/>
            <a:ext cx="1943704" cy="834283"/>
          </a:xfrm>
          <a:prstGeom prst="wedgeEllipseCallout">
            <a:avLst>
              <a:gd name="adj1" fmla="val 56068"/>
              <a:gd name="adj2" fmla="val -2236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Crack becomes visible</a:t>
            </a:r>
          </a:p>
        </p:txBody>
      </p:sp>
      <p:sp>
        <p:nvSpPr>
          <p:cNvPr id="2" name="Başlık 1">
            <a:extLst>
              <a:ext uri="{FF2B5EF4-FFF2-40B4-BE49-F238E27FC236}">
                <a16:creationId xmlns:a16="http://schemas.microsoft.com/office/drawing/2014/main" id="{BD49C2E2-0343-4797-96F0-AD71C82074E2}"/>
              </a:ext>
            </a:extLst>
          </p:cNvPr>
          <p:cNvSpPr>
            <a:spLocks noGrp="1"/>
          </p:cNvSpPr>
          <p:nvPr>
            <p:ph type="title"/>
          </p:nvPr>
        </p:nvSpPr>
        <p:spPr>
          <a:xfrm>
            <a:off x="91889" y="96870"/>
            <a:ext cx="10512862" cy="1325218"/>
          </a:xfrm>
        </p:spPr>
        <p:txBody>
          <a:bodyPr/>
          <a:lstStyle/>
          <a:p>
            <a:r>
              <a:rPr lang="en-US" dirty="0">
                <a:solidFill>
                  <a:srgbClr val="FFFF00"/>
                </a:solidFill>
              </a:rPr>
              <a:t> What do sensors </a:t>
            </a:r>
            <a:r>
              <a:rPr lang="en-US" dirty="0" err="1">
                <a:solidFill>
                  <a:srgbClr val="FFFF00"/>
                </a:solidFill>
              </a:rPr>
              <a:t>say?..</a:t>
            </a:r>
            <a:r>
              <a:rPr lang="en-US" sz="2800" dirty="0" err="1">
                <a:solidFill>
                  <a:srgbClr val="FFFF00"/>
                </a:solidFill>
              </a:rPr>
              <a:t>shown</a:t>
            </a:r>
            <a:r>
              <a:rPr lang="en-US" sz="2800" dirty="0">
                <a:solidFill>
                  <a:srgbClr val="FFFF00"/>
                </a:solidFill>
              </a:rPr>
              <a:t> in true scale</a:t>
            </a:r>
            <a:endParaRPr lang="en-US" dirty="0">
              <a:solidFill>
                <a:srgbClr val="FFFF00"/>
              </a:solidFill>
            </a:endParaRPr>
          </a:p>
        </p:txBody>
      </p:sp>
      <p:sp>
        <p:nvSpPr>
          <p:cNvPr id="4" name="Dikdörtgen 3">
            <a:extLst>
              <a:ext uri="{FF2B5EF4-FFF2-40B4-BE49-F238E27FC236}">
                <a16:creationId xmlns:a16="http://schemas.microsoft.com/office/drawing/2014/main" id="{C1783543-C05C-4C09-AE5D-B2A1ED80CA0B}"/>
              </a:ext>
            </a:extLst>
          </p:cNvPr>
          <p:cNvSpPr/>
          <p:nvPr/>
        </p:nvSpPr>
        <p:spPr>
          <a:xfrm>
            <a:off x="985165" y="2796631"/>
            <a:ext cx="10012883" cy="408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Düz Bağlayıcı 5">
            <a:extLst>
              <a:ext uri="{FF2B5EF4-FFF2-40B4-BE49-F238E27FC236}">
                <a16:creationId xmlns:a16="http://schemas.microsoft.com/office/drawing/2014/main" id="{19125C85-E6DE-475D-A504-F4BF5BDAB844}"/>
              </a:ext>
            </a:extLst>
          </p:cNvPr>
          <p:cNvCxnSpPr/>
          <p:nvPr/>
        </p:nvCxnSpPr>
        <p:spPr>
          <a:xfrm>
            <a:off x="7082536" y="2503744"/>
            <a:ext cx="0" cy="97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Ok Bağlayıcısı 7">
            <a:extLst>
              <a:ext uri="{FF2B5EF4-FFF2-40B4-BE49-F238E27FC236}">
                <a16:creationId xmlns:a16="http://schemas.microsoft.com/office/drawing/2014/main" id="{F9D074C1-4979-4BC6-AC84-622D4599BA7C}"/>
              </a:ext>
            </a:extLst>
          </p:cNvPr>
          <p:cNvCxnSpPr/>
          <p:nvPr/>
        </p:nvCxnSpPr>
        <p:spPr>
          <a:xfrm>
            <a:off x="3186254"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Düz Ok Bağlayıcısı 10">
            <a:extLst>
              <a:ext uri="{FF2B5EF4-FFF2-40B4-BE49-F238E27FC236}">
                <a16:creationId xmlns:a16="http://schemas.microsoft.com/office/drawing/2014/main" id="{F8940438-A9E7-4D21-B260-C586680EA4F8}"/>
              </a:ext>
            </a:extLst>
          </p:cNvPr>
          <p:cNvCxnSpPr/>
          <p:nvPr/>
        </p:nvCxnSpPr>
        <p:spPr>
          <a:xfrm>
            <a:off x="5405094"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a:extLst>
              <a:ext uri="{FF2B5EF4-FFF2-40B4-BE49-F238E27FC236}">
                <a16:creationId xmlns:a16="http://schemas.microsoft.com/office/drawing/2014/main" id="{471D6E9B-1B56-4769-90D4-C4E5DA7A3922}"/>
              </a:ext>
            </a:extLst>
          </p:cNvPr>
          <p:cNvCxnSpPr/>
          <p:nvPr/>
        </p:nvCxnSpPr>
        <p:spPr>
          <a:xfrm>
            <a:off x="7554410"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Düz Ok Bağlayıcısı 12">
            <a:extLst>
              <a:ext uri="{FF2B5EF4-FFF2-40B4-BE49-F238E27FC236}">
                <a16:creationId xmlns:a16="http://schemas.microsoft.com/office/drawing/2014/main" id="{81EB957C-8EC1-4547-A8F2-AFBA0069923B}"/>
              </a:ext>
            </a:extLst>
          </p:cNvPr>
          <p:cNvCxnSpPr/>
          <p:nvPr/>
        </p:nvCxnSpPr>
        <p:spPr>
          <a:xfrm>
            <a:off x="9816142" y="2352865"/>
            <a:ext cx="0" cy="157093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241835D2-24A2-443E-8B40-A02A5AE87783}"/>
              </a:ext>
            </a:extLst>
          </p:cNvPr>
          <p:cNvCxnSpPr/>
          <p:nvPr/>
        </p:nvCxnSpPr>
        <p:spPr>
          <a:xfrm>
            <a:off x="10998049" y="2338812"/>
            <a:ext cx="0" cy="1570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a:extLst>
              <a:ext uri="{FF2B5EF4-FFF2-40B4-BE49-F238E27FC236}">
                <a16:creationId xmlns:a16="http://schemas.microsoft.com/office/drawing/2014/main" id="{231C688B-B490-4B70-807B-E3DF8A645A6C}"/>
              </a:ext>
            </a:extLst>
          </p:cNvPr>
          <p:cNvCxnSpPr/>
          <p:nvPr/>
        </p:nvCxnSpPr>
        <p:spPr>
          <a:xfrm>
            <a:off x="10412275" y="2338812"/>
            <a:ext cx="0" cy="157093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7">
            <a:extLst>
              <a:ext uri="{FF2B5EF4-FFF2-40B4-BE49-F238E27FC236}">
                <a16:creationId xmlns:a16="http://schemas.microsoft.com/office/drawing/2014/main" id="{13137291-7DFF-4362-BB4B-0292DC44548B}"/>
              </a:ext>
            </a:extLst>
          </p:cNvPr>
          <p:cNvSpPr txBox="1"/>
          <p:nvPr/>
        </p:nvSpPr>
        <p:spPr>
          <a:xfrm>
            <a:off x="2720299" y="3941152"/>
            <a:ext cx="931910" cy="369236"/>
          </a:xfrm>
          <a:prstGeom prst="rect">
            <a:avLst/>
          </a:prstGeom>
          <a:noFill/>
        </p:spPr>
        <p:txBody>
          <a:bodyPr wrap="square" rtlCol="0">
            <a:spAutoFit/>
          </a:bodyPr>
          <a:lstStyle/>
          <a:p>
            <a:r>
              <a:rPr lang="en-US" sz="1799" dirty="0"/>
              <a:t>60 min</a:t>
            </a:r>
          </a:p>
        </p:txBody>
      </p:sp>
      <p:sp>
        <p:nvSpPr>
          <p:cNvPr id="20" name="Metin kutusu 19">
            <a:extLst>
              <a:ext uri="{FF2B5EF4-FFF2-40B4-BE49-F238E27FC236}">
                <a16:creationId xmlns:a16="http://schemas.microsoft.com/office/drawing/2014/main" id="{4BC8541D-A8B1-4EEE-B409-D06F4D82A4E7}"/>
              </a:ext>
            </a:extLst>
          </p:cNvPr>
          <p:cNvSpPr txBox="1"/>
          <p:nvPr/>
        </p:nvSpPr>
        <p:spPr>
          <a:xfrm>
            <a:off x="4959853" y="3923802"/>
            <a:ext cx="993298" cy="645906"/>
          </a:xfrm>
          <a:prstGeom prst="rect">
            <a:avLst/>
          </a:prstGeom>
          <a:noFill/>
        </p:spPr>
        <p:txBody>
          <a:bodyPr wrap="square" rtlCol="0">
            <a:spAutoFit/>
          </a:bodyPr>
          <a:lstStyle/>
          <a:p>
            <a:r>
              <a:rPr lang="en-US" sz="1799" dirty="0"/>
              <a:t>120 min</a:t>
            </a:r>
          </a:p>
        </p:txBody>
      </p:sp>
      <p:sp>
        <p:nvSpPr>
          <p:cNvPr id="21" name="Metin kutusu 20">
            <a:extLst>
              <a:ext uri="{FF2B5EF4-FFF2-40B4-BE49-F238E27FC236}">
                <a16:creationId xmlns:a16="http://schemas.microsoft.com/office/drawing/2014/main" id="{4772A2E5-899E-488A-A596-B9B7CC76D05C}"/>
              </a:ext>
            </a:extLst>
          </p:cNvPr>
          <p:cNvSpPr txBox="1"/>
          <p:nvPr/>
        </p:nvSpPr>
        <p:spPr>
          <a:xfrm>
            <a:off x="7069957" y="3934442"/>
            <a:ext cx="1083538" cy="369236"/>
          </a:xfrm>
          <a:prstGeom prst="rect">
            <a:avLst/>
          </a:prstGeom>
          <a:noFill/>
        </p:spPr>
        <p:txBody>
          <a:bodyPr wrap="square" rtlCol="0">
            <a:spAutoFit/>
          </a:bodyPr>
          <a:lstStyle/>
          <a:p>
            <a:r>
              <a:rPr lang="en-US" sz="1799" dirty="0"/>
              <a:t>180 min</a:t>
            </a:r>
          </a:p>
        </p:txBody>
      </p:sp>
      <p:sp>
        <p:nvSpPr>
          <p:cNvPr id="22" name="Metin kutusu 21">
            <a:extLst>
              <a:ext uri="{FF2B5EF4-FFF2-40B4-BE49-F238E27FC236}">
                <a16:creationId xmlns:a16="http://schemas.microsoft.com/office/drawing/2014/main" id="{F8E4B1C7-7A47-4181-B02F-9375B687634A}"/>
              </a:ext>
            </a:extLst>
          </p:cNvPr>
          <p:cNvSpPr txBox="1"/>
          <p:nvPr/>
        </p:nvSpPr>
        <p:spPr>
          <a:xfrm>
            <a:off x="9308037" y="3906992"/>
            <a:ext cx="994773" cy="645906"/>
          </a:xfrm>
          <a:prstGeom prst="rect">
            <a:avLst/>
          </a:prstGeom>
          <a:noFill/>
        </p:spPr>
        <p:txBody>
          <a:bodyPr wrap="square" rtlCol="0">
            <a:spAutoFit/>
          </a:bodyPr>
          <a:lstStyle/>
          <a:p>
            <a:r>
              <a:rPr lang="en-US" sz="1799" dirty="0"/>
              <a:t>240 min</a:t>
            </a:r>
          </a:p>
        </p:txBody>
      </p:sp>
      <p:sp>
        <p:nvSpPr>
          <p:cNvPr id="23" name="Metin kutusu 22">
            <a:extLst>
              <a:ext uri="{FF2B5EF4-FFF2-40B4-BE49-F238E27FC236}">
                <a16:creationId xmlns:a16="http://schemas.microsoft.com/office/drawing/2014/main" id="{570454DC-160B-4334-915A-8B02FA27C8B4}"/>
              </a:ext>
            </a:extLst>
          </p:cNvPr>
          <p:cNvSpPr txBox="1"/>
          <p:nvPr/>
        </p:nvSpPr>
        <p:spPr>
          <a:xfrm>
            <a:off x="9736268" y="4182951"/>
            <a:ext cx="1182272" cy="369236"/>
          </a:xfrm>
          <a:prstGeom prst="rect">
            <a:avLst/>
          </a:prstGeom>
          <a:noFill/>
        </p:spPr>
        <p:txBody>
          <a:bodyPr wrap="square" rtlCol="0">
            <a:spAutoFit/>
          </a:bodyPr>
          <a:lstStyle/>
          <a:p>
            <a:r>
              <a:rPr lang="en-US" sz="1799" dirty="0"/>
              <a:t>255 min</a:t>
            </a:r>
          </a:p>
        </p:txBody>
      </p:sp>
      <p:sp>
        <p:nvSpPr>
          <p:cNvPr id="24" name="Metin kutusu 23">
            <a:extLst>
              <a:ext uri="{FF2B5EF4-FFF2-40B4-BE49-F238E27FC236}">
                <a16:creationId xmlns:a16="http://schemas.microsoft.com/office/drawing/2014/main" id="{A91FC967-FB14-4C6E-8CFE-44E785666D1D}"/>
              </a:ext>
            </a:extLst>
          </p:cNvPr>
          <p:cNvSpPr txBox="1"/>
          <p:nvPr/>
        </p:nvSpPr>
        <p:spPr>
          <a:xfrm>
            <a:off x="10526185" y="4552186"/>
            <a:ext cx="1070949" cy="369236"/>
          </a:xfrm>
          <a:prstGeom prst="rect">
            <a:avLst/>
          </a:prstGeom>
          <a:noFill/>
        </p:spPr>
        <p:txBody>
          <a:bodyPr wrap="square" rtlCol="0">
            <a:spAutoFit/>
          </a:bodyPr>
          <a:lstStyle/>
          <a:p>
            <a:r>
              <a:rPr lang="en-US" sz="1799" dirty="0"/>
              <a:t>270 min</a:t>
            </a:r>
          </a:p>
        </p:txBody>
      </p:sp>
      <p:sp>
        <p:nvSpPr>
          <p:cNvPr id="25" name="Metin kutusu 24">
            <a:extLst>
              <a:ext uri="{FF2B5EF4-FFF2-40B4-BE49-F238E27FC236}">
                <a16:creationId xmlns:a16="http://schemas.microsoft.com/office/drawing/2014/main" id="{E6317D66-6712-4E99-BE6D-3831BDFFEB41}"/>
              </a:ext>
            </a:extLst>
          </p:cNvPr>
          <p:cNvSpPr txBox="1"/>
          <p:nvPr/>
        </p:nvSpPr>
        <p:spPr>
          <a:xfrm>
            <a:off x="2209975" y="1995549"/>
            <a:ext cx="1452598" cy="645906"/>
          </a:xfrm>
          <a:prstGeom prst="rect">
            <a:avLst/>
          </a:prstGeom>
          <a:noFill/>
        </p:spPr>
        <p:txBody>
          <a:bodyPr wrap="square" rtlCol="0">
            <a:spAutoFit/>
          </a:bodyPr>
          <a:lstStyle/>
          <a:p>
            <a:r>
              <a:rPr lang="en-US" sz="1799" dirty="0"/>
              <a:t>108,000 cycle</a:t>
            </a:r>
          </a:p>
        </p:txBody>
      </p:sp>
      <p:sp>
        <p:nvSpPr>
          <p:cNvPr id="26" name="Metin kutusu 25">
            <a:extLst>
              <a:ext uri="{FF2B5EF4-FFF2-40B4-BE49-F238E27FC236}">
                <a16:creationId xmlns:a16="http://schemas.microsoft.com/office/drawing/2014/main" id="{03D21E1A-94A9-4B3D-B0FD-66641C55A7C3}"/>
              </a:ext>
            </a:extLst>
          </p:cNvPr>
          <p:cNvSpPr txBox="1"/>
          <p:nvPr/>
        </p:nvSpPr>
        <p:spPr>
          <a:xfrm>
            <a:off x="4500554" y="2005903"/>
            <a:ext cx="1452598" cy="645906"/>
          </a:xfrm>
          <a:prstGeom prst="rect">
            <a:avLst/>
          </a:prstGeom>
          <a:noFill/>
        </p:spPr>
        <p:txBody>
          <a:bodyPr wrap="square" rtlCol="0">
            <a:spAutoFit/>
          </a:bodyPr>
          <a:lstStyle/>
          <a:p>
            <a:r>
              <a:rPr lang="en-US" sz="1799" dirty="0"/>
              <a:t>216,000 cycle</a:t>
            </a:r>
          </a:p>
        </p:txBody>
      </p:sp>
      <p:sp>
        <p:nvSpPr>
          <p:cNvPr id="27" name="Metin kutusu 26">
            <a:extLst>
              <a:ext uri="{FF2B5EF4-FFF2-40B4-BE49-F238E27FC236}">
                <a16:creationId xmlns:a16="http://schemas.microsoft.com/office/drawing/2014/main" id="{A18BF6C3-65A7-4022-B33F-7F725BE8AC89}"/>
              </a:ext>
            </a:extLst>
          </p:cNvPr>
          <p:cNvSpPr txBox="1"/>
          <p:nvPr/>
        </p:nvSpPr>
        <p:spPr>
          <a:xfrm>
            <a:off x="6700897" y="2016543"/>
            <a:ext cx="1452598" cy="645906"/>
          </a:xfrm>
          <a:prstGeom prst="rect">
            <a:avLst/>
          </a:prstGeom>
          <a:noFill/>
        </p:spPr>
        <p:txBody>
          <a:bodyPr wrap="square" rtlCol="0">
            <a:spAutoFit/>
          </a:bodyPr>
          <a:lstStyle/>
          <a:p>
            <a:r>
              <a:rPr lang="en-US" sz="1799" dirty="0"/>
              <a:t>324,000 cycle</a:t>
            </a:r>
          </a:p>
        </p:txBody>
      </p:sp>
      <p:sp>
        <p:nvSpPr>
          <p:cNvPr id="28" name="Metin kutusu 27">
            <a:extLst>
              <a:ext uri="{FF2B5EF4-FFF2-40B4-BE49-F238E27FC236}">
                <a16:creationId xmlns:a16="http://schemas.microsoft.com/office/drawing/2014/main" id="{294DC224-8E5A-4361-84DF-6F6DEEE9C91E}"/>
              </a:ext>
            </a:extLst>
          </p:cNvPr>
          <p:cNvSpPr txBox="1"/>
          <p:nvPr/>
        </p:nvSpPr>
        <p:spPr>
          <a:xfrm>
            <a:off x="8749628" y="1989093"/>
            <a:ext cx="1553182" cy="645906"/>
          </a:xfrm>
          <a:prstGeom prst="rect">
            <a:avLst/>
          </a:prstGeom>
          <a:noFill/>
        </p:spPr>
        <p:txBody>
          <a:bodyPr wrap="square" rtlCol="0">
            <a:spAutoFit/>
          </a:bodyPr>
          <a:lstStyle/>
          <a:p>
            <a:r>
              <a:rPr lang="en-US" sz="1799" dirty="0"/>
              <a:t>432,000 cycle</a:t>
            </a:r>
          </a:p>
        </p:txBody>
      </p:sp>
      <p:sp>
        <p:nvSpPr>
          <p:cNvPr id="29" name="Metin kutusu 28">
            <a:extLst>
              <a:ext uri="{FF2B5EF4-FFF2-40B4-BE49-F238E27FC236}">
                <a16:creationId xmlns:a16="http://schemas.microsoft.com/office/drawing/2014/main" id="{8123BADC-34CE-4525-B6FA-D5017B0792C8}"/>
              </a:ext>
            </a:extLst>
          </p:cNvPr>
          <p:cNvSpPr txBox="1"/>
          <p:nvPr/>
        </p:nvSpPr>
        <p:spPr>
          <a:xfrm>
            <a:off x="10324248" y="1989093"/>
            <a:ext cx="1553182" cy="645906"/>
          </a:xfrm>
          <a:prstGeom prst="rect">
            <a:avLst/>
          </a:prstGeom>
          <a:noFill/>
        </p:spPr>
        <p:txBody>
          <a:bodyPr wrap="square" rtlCol="0">
            <a:spAutoFit/>
          </a:bodyPr>
          <a:lstStyle/>
          <a:p>
            <a:r>
              <a:rPr lang="en-US" sz="1799" dirty="0"/>
              <a:t>486,000 cycle</a:t>
            </a:r>
          </a:p>
        </p:txBody>
      </p:sp>
      <p:sp>
        <p:nvSpPr>
          <p:cNvPr id="30" name="Konuşma Balonu: Oval 29">
            <a:extLst>
              <a:ext uri="{FF2B5EF4-FFF2-40B4-BE49-F238E27FC236}">
                <a16:creationId xmlns:a16="http://schemas.microsoft.com/office/drawing/2014/main" id="{5D0D11E4-E9DE-48F7-9F40-C1FBBC9D1D52}"/>
              </a:ext>
            </a:extLst>
          </p:cNvPr>
          <p:cNvSpPr/>
          <p:nvPr/>
        </p:nvSpPr>
        <p:spPr>
          <a:xfrm>
            <a:off x="7792565" y="4535377"/>
            <a:ext cx="1943704" cy="834283"/>
          </a:xfrm>
          <a:prstGeom prst="wedgeEllipseCallout">
            <a:avLst>
              <a:gd name="adj1" fmla="val 47392"/>
              <a:gd name="adj2" fmla="val -9175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Crack appears but almost invisible</a:t>
            </a:r>
          </a:p>
        </p:txBody>
      </p:sp>
      <p:pic>
        <p:nvPicPr>
          <p:cNvPr id="34" name="Resim 33">
            <a:extLst>
              <a:ext uri="{FF2B5EF4-FFF2-40B4-BE49-F238E27FC236}">
                <a16:creationId xmlns:a16="http://schemas.microsoft.com/office/drawing/2014/main" id="{C9E5D6A5-1CA3-44F6-9838-60EC56ED2053}"/>
              </a:ext>
            </a:extLst>
          </p:cNvPr>
          <p:cNvPicPr>
            <a:picLocks noChangeAspect="1"/>
          </p:cNvPicPr>
          <p:nvPr/>
        </p:nvPicPr>
        <p:blipFill>
          <a:blip r:embed="rId2"/>
          <a:stretch>
            <a:fillRect/>
          </a:stretch>
        </p:blipFill>
        <p:spPr>
          <a:xfrm>
            <a:off x="6514976" y="4567255"/>
            <a:ext cx="1711993" cy="850338"/>
          </a:xfrm>
          <a:prstGeom prst="rect">
            <a:avLst/>
          </a:prstGeom>
        </p:spPr>
      </p:pic>
      <p:pic>
        <p:nvPicPr>
          <p:cNvPr id="38" name="Resim 37">
            <a:extLst>
              <a:ext uri="{FF2B5EF4-FFF2-40B4-BE49-F238E27FC236}">
                <a16:creationId xmlns:a16="http://schemas.microsoft.com/office/drawing/2014/main" id="{ACCDF2B0-F583-4CC8-B391-6A9A69A10282}"/>
              </a:ext>
            </a:extLst>
          </p:cNvPr>
          <p:cNvPicPr>
            <a:picLocks noChangeAspect="1"/>
          </p:cNvPicPr>
          <p:nvPr/>
        </p:nvPicPr>
        <p:blipFill>
          <a:blip r:embed="rId3"/>
          <a:stretch>
            <a:fillRect/>
          </a:stretch>
        </p:blipFill>
        <p:spPr>
          <a:xfrm>
            <a:off x="7427196" y="5571318"/>
            <a:ext cx="1266961" cy="927045"/>
          </a:xfrm>
          <a:prstGeom prst="rect">
            <a:avLst/>
          </a:prstGeom>
        </p:spPr>
      </p:pic>
      <p:pic>
        <p:nvPicPr>
          <p:cNvPr id="40" name="Resim 39">
            <a:extLst>
              <a:ext uri="{FF2B5EF4-FFF2-40B4-BE49-F238E27FC236}">
                <a16:creationId xmlns:a16="http://schemas.microsoft.com/office/drawing/2014/main" id="{25B1FED3-0FA1-436B-8A9B-3A1FA96F6FE5}"/>
              </a:ext>
            </a:extLst>
          </p:cNvPr>
          <p:cNvPicPr>
            <a:picLocks noChangeAspect="1"/>
          </p:cNvPicPr>
          <p:nvPr/>
        </p:nvPicPr>
        <p:blipFill>
          <a:blip r:embed="rId4"/>
          <a:stretch>
            <a:fillRect/>
          </a:stretch>
        </p:blipFill>
        <p:spPr>
          <a:xfrm>
            <a:off x="10848638" y="5711988"/>
            <a:ext cx="710043" cy="982849"/>
          </a:xfrm>
          <a:prstGeom prst="rect">
            <a:avLst/>
          </a:prstGeom>
        </p:spPr>
      </p:pic>
      <p:sp>
        <p:nvSpPr>
          <p:cNvPr id="33" name="Konuşma Balonu: Köşeleri Yuvarlanmış Dikdörtgen 32">
            <a:extLst>
              <a:ext uri="{FF2B5EF4-FFF2-40B4-BE49-F238E27FC236}">
                <a16:creationId xmlns:a16="http://schemas.microsoft.com/office/drawing/2014/main" id="{7B3BD489-150C-43F9-8FD8-4F8C6C7C552D}"/>
              </a:ext>
            </a:extLst>
          </p:cNvPr>
          <p:cNvSpPr/>
          <p:nvPr/>
        </p:nvSpPr>
        <p:spPr>
          <a:xfrm>
            <a:off x="7685246" y="1392338"/>
            <a:ext cx="1214341" cy="795754"/>
          </a:xfrm>
          <a:prstGeom prst="wedgeRoundRectCallout">
            <a:avLst>
              <a:gd name="adj1" fmla="val 122473"/>
              <a:gd name="adj2" fmla="val 118406"/>
              <a:gd name="adj3" fmla="val 16667"/>
            </a:avLst>
          </a:prstGeom>
          <a:noFill/>
          <a:ln w="2540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accent5">
                    <a:lumMod val="60000"/>
                    <a:lumOff val="40000"/>
                  </a:schemeClr>
                </a:solidFill>
              </a:rPr>
              <a:t>Crack Sensor: You got a crack!</a:t>
            </a:r>
          </a:p>
        </p:txBody>
      </p:sp>
      <p:sp>
        <p:nvSpPr>
          <p:cNvPr id="3" name="Konuşma Balonu: Köşeleri Yuvarlanmış Dikdörtgen 2">
            <a:extLst>
              <a:ext uri="{FF2B5EF4-FFF2-40B4-BE49-F238E27FC236}">
                <a16:creationId xmlns:a16="http://schemas.microsoft.com/office/drawing/2014/main" id="{8C0DE856-4FB2-4D98-84CE-66379E19B5A3}"/>
              </a:ext>
            </a:extLst>
          </p:cNvPr>
          <p:cNvSpPr/>
          <p:nvPr/>
        </p:nvSpPr>
        <p:spPr>
          <a:xfrm>
            <a:off x="390526" y="3734201"/>
            <a:ext cx="1553181" cy="714818"/>
          </a:xfrm>
          <a:prstGeom prst="wedgeRoundRectCallout">
            <a:avLst>
              <a:gd name="adj1" fmla="val 49723"/>
              <a:gd name="adj2" fmla="val -11389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err="1">
                <a:solidFill>
                  <a:srgbClr val="FF0000"/>
                </a:solidFill>
              </a:rPr>
              <a:t>FatigPro</a:t>
            </a:r>
            <a:r>
              <a:rPr lang="en-US" sz="1600" dirty="0">
                <a:solidFill>
                  <a:srgbClr val="FF0000"/>
                </a:solidFill>
              </a:rPr>
              <a:t>: 10% life is gone</a:t>
            </a:r>
          </a:p>
        </p:txBody>
      </p:sp>
      <p:sp>
        <p:nvSpPr>
          <p:cNvPr id="35" name="Konuşma Balonu: Köşeleri Yuvarlanmış Dikdörtgen 34">
            <a:extLst>
              <a:ext uri="{FF2B5EF4-FFF2-40B4-BE49-F238E27FC236}">
                <a16:creationId xmlns:a16="http://schemas.microsoft.com/office/drawing/2014/main" id="{13AA9C3E-25CC-4188-8CDF-BDF914828DA9}"/>
              </a:ext>
            </a:extLst>
          </p:cNvPr>
          <p:cNvSpPr/>
          <p:nvPr/>
        </p:nvSpPr>
        <p:spPr>
          <a:xfrm>
            <a:off x="1467482" y="4599372"/>
            <a:ext cx="1553181" cy="714818"/>
          </a:xfrm>
          <a:prstGeom prst="wedgeRoundRectCallout">
            <a:avLst>
              <a:gd name="adj1" fmla="val 209573"/>
              <a:gd name="adj2" fmla="val -237374"/>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err="1">
                <a:solidFill>
                  <a:srgbClr val="FF0000"/>
                </a:solidFill>
              </a:rPr>
              <a:t>FatigPro</a:t>
            </a:r>
            <a:r>
              <a:rPr lang="en-US" sz="1600" dirty="0">
                <a:solidFill>
                  <a:srgbClr val="FF0000"/>
                </a:solidFill>
              </a:rPr>
              <a:t>: 50% life is gone</a:t>
            </a:r>
          </a:p>
        </p:txBody>
      </p:sp>
      <p:sp>
        <p:nvSpPr>
          <p:cNvPr id="36" name="Konuşma Balonu: Köşeleri Yuvarlanmış Dikdörtgen 35">
            <a:extLst>
              <a:ext uri="{FF2B5EF4-FFF2-40B4-BE49-F238E27FC236}">
                <a16:creationId xmlns:a16="http://schemas.microsoft.com/office/drawing/2014/main" id="{2D96093B-5730-4AC1-98E9-33DFF5C625B6}"/>
              </a:ext>
            </a:extLst>
          </p:cNvPr>
          <p:cNvSpPr/>
          <p:nvPr/>
        </p:nvSpPr>
        <p:spPr>
          <a:xfrm>
            <a:off x="2104053" y="5488593"/>
            <a:ext cx="1553181" cy="714818"/>
          </a:xfrm>
          <a:prstGeom prst="wedgeRoundRectCallout">
            <a:avLst>
              <a:gd name="adj1" fmla="val 290827"/>
              <a:gd name="adj2" fmla="val -359839"/>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err="1">
                <a:solidFill>
                  <a:srgbClr val="FF0000"/>
                </a:solidFill>
              </a:rPr>
              <a:t>FatigPro</a:t>
            </a:r>
            <a:r>
              <a:rPr lang="en-US" sz="1600" dirty="0">
                <a:solidFill>
                  <a:srgbClr val="FF0000"/>
                </a:solidFill>
              </a:rPr>
              <a:t>: 70% life is gone</a:t>
            </a:r>
          </a:p>
        </p:txBody>
      </p:sp>
      <p:sp>
        <p:nvSpPr>
          <p:cNvPr id="37" name="Konuşma Balonu: Köşeleri Yuvarlanmış Dikdörtgen 36">
            <a:extLst>
              <a:ext uri="{FF2B5EF4-FFF2-40B4-BE49-F238E27FC236}">
                <a16:creationId xmlns:a16="http://schemas.microsoft.com/office/drawing/2014/main" id="{8D878299-4E72-471C-906A-32CBBA58A41E}"/>
              </a:ext>
            </a:extLst>
          </p:cNvPr>
          <p:cNvSpPr/>
          <p:nvPr/>
        </p:nvSpPr>
        <p:spPr>
          <a:xfrm>
            <a:off x="4171878" y="5060183"/>
            <a:ext cx="1553181" cy="714818"/>
          </a:xfrm>
          <a:prstGeom prst="wedgeRoundRectCallout">
            <a:avLst>
              <a:gd name="adj1" fmla="val 257093"/>
              <a:gd name="adj2" fmla="val -30159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err="1">
                <a:solidFill>
                  <a:srgbClr val="FF0000"/>
                </a:solidFill>
              </a:rPr>
              <a:t>FatigPro</a:t>
            </a:r>
            <a:r>
              <a:rPr lang="en-US" sz="1600" dirty="0">
                <a:solidFill>
                  <a:srgbClr val="FF0000"/>
                </a:solidFill>
              </a:rPr>
              <a:t>: 80% life is gone</a:t>
            </a:r>
          </a:p>
        </p:txBody>
      </p:sp>
      <p:sp>
        <p:nvSpPr>
          <p:cNvPr id="39" name="Konuşma Balonu: Köşeleri Yuvarlanmış Dikdörtgen 38">
            <a:extLst>
              <a:ext uri="{FF2B5EF4-FFF2-40B4-BE49-F238E27FC236}">
                <a16:creationId xmlns:a16="http://schemas.microsoft.com/office/drawing/2014/main" id="{84D70973-5DF3-4FEA-B786-09985AB23947}"/>
              </a:ext>
            </a:extLst>
          </p:cNvPr>
          <p:cNvSpPr/>
          <p:nvPr/>
        </p:nvSpPr>
        <p:spPr>
          <a:xfrm>
            <a:off x="5226853" y="5838739"/>
            <a:ext cx="1553181" cy="714818"/>
          </a:xfrm>
          <a:prstGeom prst="wedgeRoundRectCallout">
            <a:avLst>
              <a:gd name="adj1" fmla="val 242375"/>
              <a:gd name="adj2" fmla="val -407335"/>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err="1">
                <a:solidFill>
                  <a:srgbClr val="FF0000"/>
                </a:solidFill>
              </a:rPr>
              <a:t>FatigPro</a:t>
            </a:r>
            <a:r>
              <a:rPr lang="en-US" sz="1600" dirty="0">
                <a:solidFill>
                  <a:srgbClr val="FF0000"/>
                </a:solidFill>
              </a:rPr>
              <a:t>: 90% life is gone</a:t>
            </a:r>
          </a:p>
        </p:txBody>
      </p:sp>
      <p:sp>
        <p:nvSpPr>
          <p:cNvPr id="41" name="Konuşma Balonu: Köşeleri Yuvarlanmış Dikdörtgen 40">
            <a:extLst>
              <a:ext uri="{FF2B5EF4-FFF2-40B4-BE49-F238E27FC236}">
                <a16:creationId xmlns:a16="http://schemas.microsoft.com/office/drawing/2014/main" id="{7AC54A22-B6B7-4D11-983B-8E4A2F3CB17E}"/>
              </a:ext>
            </a:extLst>
          </p:cNvPr>
          <p:cNvSpPr/>
          <p:nvPr/>
        </p:nvSpPr>
        <p:spPr>
          <a:xfrm>
            <a:off x="9635930" y="327005"/>
            <a:ext cx="1246664" cy="943183"/>
          </a:xfrm>
          <a:prstGeom prst="wedgeRoundRectCallout">
            <a:avLst>
              <a:gd name="adj1" fmla="val -16351"/>
              <a:gd name="adj2" fmla="val 206846"/>
              <a:gd name="adj3" fmla="val 16667"/>
            </a:avLst>
          </a:prstGeom>
          <a:noFill/>
          <a:ln w="2540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solidFill>
                  <a:schemeClr val="accent5">
                    <a:lumMod val="60000"/>
                    <a:lumOff val="40000"/>
                  </a:schemeClr>
                </a:solidFill>
              </a:rPr>
              <a:t>Crack Sensor: Your crack is growing!</a:t>
            </a:r>
          </a:p>
        </p:txBody>
      </p:sp>
      <p:sp>
        <p:nvSpPr>
          <p:cNvPr id="42" name="Konuşma Balonu: Köşeleri Yuvarlanmış Dikdörtgen 41">
            <a:extLst>
              <a:ext uri="{FF2B5EF4-FFF2-40B4-BE49-F238E27FC236}">
                <a16:creationId xmlns:a16="http://schemas.microsoft.com/office/drawing/2014/main" id="{182CC68B-EA2C-4721-8094-A44660C04BCE}"/>
              </a:ext>
            </a:extLst>
          </p:cNvPr>
          <p:cNvSpPr/>
          <p:nvPr/>
        </p:nvSpPr>
        <p:spPr>
          <a:xfrm>
            <a:off x="10882594" y="334355"/>
            <a:ext cx="1214341" cy="795754"/>
          </a:xfrm>
          <a:prstGeom prst="wedgeRoundRectCallout">
            <a:avLst>
              <a:gd name="adj1" fmla="val -72797"/>
              <a:gd name="adj2" fmla="val 246044"/>
              <a:gd name="adj3" fmla="val 16667"/>
            </a:avLst>
          </a:prstGeom>
          <a:noFill/>
          <a:ln w="2540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solidFill>
                  <a:schemeClr val="accent5">
                    <a:lumMod val="60000"/>
                    <a:lumOff val="40000"/>
                  </a:schemeClr>
                </a:solidFill>
              </a:rPr>
              <a:t>Crack sensor: Your crack is growing bigger</a:t>
            </a:r>
            <a:r>
              <a:rPr lang="en-US" sz="1100" dirty="0">
                <a:solidFill>
                  <a:srgbClr val="002060"/>
                </a:solidFill>
              </a:rPr>
              <a:t>!</a:t>
            </a:r>
          </a:p>
        </p:txBody>
      </p:sp>
      <p:pic>
        <p:nvPicPr>
          <p:cNvPr id="43" name="Picture 42">
            <a:extLst>
              <a:ext uri="{FF2B5EF4-FFF2-40B4-BE49-F238E27FC236}">
                <a16:creationId xmlns:a16="http://schemas.microsoft.com/office/drawing/2014/main" id="{A364F802-8584-4AB1-BD04-3FE9506F445A}"/>
              </a:ext>
            </a:extLst>
          </p:cNvPr>
          <p:cNvPicPr>
            <a:picLocks noChangeAspect="1"/>
          </p:cNvPicPr>
          <p:nvPr/>
        </p:nvPicPr>
        <p:blipFill>
          <a:blip r:embed="rId5"/>
          <a:stretch>
            <a:fillRect/>
          </a:stretch>
        </p:blipFill>
        <p:spPr>
          <a:xfrm>
            <a:off x="55494" y="6196148"/>
            <a:ext cx="1571389" cy="671412"/>
          </a:xfrm>
          <a:prstGeom prst="rect">
            <a:avLst/>
          </a:prstGeom>
        </p:spPr>
      </p:pic>
    </p:spTree>
    <p:extLst>
      <p:ext uri="{BB962C8B-B14F-4D97-AF65-F5344CB8AC3E}">
        <p14:creationId xmlns:p14="http://schemas.microsoft.com/office/powerpoint/2010/main" val="14664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639E-F2DE-4B00-ADEE-2D5EB821FAA5}"/>
              </a:ext>
            </a:extLst>
          </p:cNvPr>
          <p:cNvSpPr>
            <a:spLocks noGrp="1"/>
          </p:cNvSpPr>
          <p:nvPr>
            <p:ph type="title"/>
          </p:nvPr>
        </p:nvSpPr>
        <p:spPr/>
        <p:txBody>
          <a:bodyPr/>
          <a:lstStyle/>
          <a:p>
            <a:r>
              <a:rPr lang="en-US" dirty="0">
                <a:solidFill>
                  <a:srgbClr val="FFFF00"/>
                </a:solidFill>
              </a:rPr>
              <a:t>Milestones of </a:t>
            </a:r>
            <a:r>
              <a:rPr lang="en-US" dirty="0" err="1">
                <a:solidFill>
                  <a:srgbClr val="FFFF00"/>
                </a:solidFill>
              </a:rPr>
              <a:t>FatigPro</a:t>
            </a:r>
            <a:endParaRPr lang="en-US" dirty="0">
              <a:solidFill>
                <a:srgbClr val="FFFF00"/>
              </a:solidFill>
            </a:endParaRPr>
          </a:p>
        </p:txBody>
      </p:sp>
      <p:sp>
        <p:nvSpPr>
          <p:cNvPr id="3" name="Content Placeholder 2">
            <a:extLst>
              <a:ext uri="{FF2B5EF4-FFF2-40B4-BE49-F238E27FC236}">
                <a16:creationId xmlns:a16="http://schemas.microsoft.com/office/drawing/2014/main" id="{B0B11F0E-8F71-478E-BD1E-790356AD272B}"/>
              </a:ext>
            </a:extLst>
          </p:cNvPr>
          <p:cNvSpPr>
            <a:spLocks noGrp="1"/>
          </p:cNvSpPr>
          <p:nvPr>
            <p:ph idx="1"/>
          </p:nvPr>
        </p:nvSpPr>
        <p:spPr/>
        <p:txBody>
          <a:bodyPr/>
          <a:lstStyle/>
          <a:p>
            <a:r>
              <a:rPr lang="en-US" dirty="0"/>
              <a:t>May 2018 Startup</a:t>
            </a:r>
          </a:p>
          <a:p>
            <a:r>
              <a:rPr lang="en-US" dirty="0"/>
              <a:t>November 2018:  </a:t>
            </a:r>
            <a:r>
              <a:rPr lang="tr-TR" dirty="0" err="1"/>
              <a:t>Selected</a:t>
            </a:r>
            <a:r>
              <a:rPr lang="tr-TR" dirty="0"/>
              <a:t> </a:t>
            </a:r>
            <a:r>
              <a:rPr lang="tr-TR" dirty="0" err="1"/>
              <a:t>to</a:t>
            </a:r>
            <a:r>
              <a:rPr lang="tr-TR" dirty="0"/>
              <a:t> </a:t>
            </a:r>
            <a:r>
              <a:rPr lang="en-US" dirty="0"/>
              <a:t>Hello Tomorrow 500 </a:t>
            </a:r>
            <a:r>
              <a:rPr lang="en-US" dirty="0" err="1"/>
              <a:t>Deeptech</a:t>
            </a:r>
            <a:r>
              <a:rPr lang="en-US" dirty="0"/>
              <a:t>,</a:t>
            </a:r>
          </a:p>
          <a:p>
            <a:r>
              <a:rPr lang="en-US" dirty="0"/>
              <a:t>February 2019: Eurotunnel tech. competition winner,</a:t>
            </a:r>
          </a:p>
          <a:p>
            <a:r>
              <a:rPr lang="en-US" dirty="0"/>
              <a:t>May 2020 TET R&amp;D Winner first place,</a:t>
            </a:r>
          </a:p>
          <a:p>
            <a:r>
              <a:rPr lang="en-US" dirty="0"/>
              <a:t>November 2020  THY TECHNIC Part 21 procedure</a:t>
            </a:r>
          </a:p>
          <a:p>
            <a:r>
              <a:rPr lang="en-US" dirty="0"/>
              <a:t>December 2020 NDA with BOEING for adapting to aircraft,</a:t>
            </a:r>
          </a:p>
          <a:p>
            <a:r>
              <a:rPr lang="en-US" dirty="0"/>
              <a:t>February 2021 TAI collaboration on testing</a:t>
            </a:r>
          </a:p>
          <a:p>
            <a:endParaRPr lang="en-US" dirty="0"/>
          </a:p>
        </p:txBody>
      </p:sp>
      <p:pic>
        <p:nvPicPr>
          <p:cNvPr id="4" name="Picture 3">
            <a:extLst>
              <a:ext uri="{FF2B5EF4-FFF2-40B4-BE49-F238E27FC236}">
                <a16:creationId xmlns:a16="http://schemas.microsoft.com/office/drawing/2014/main" id="{72BBBEA4-1813-4A3D-A6C9-9CA3E92CD943}"/>
              </a:ext>
            </a:extLst>
          </p:cNvPr>
          <p:cNvPicPr>
            <a:picLocks noChangeAspect="1"/>
          </p:cNvPicPr>
          <p:nvPr/>
        </p:nvPicPr>
        <p:blipFill>
          <a:blip r:embed="rId2"/>
          <a:stretch>
            <a:fillRect/>
          </a:stretch>
        </p:blipFill>
        <p:spPr>
          <a:xfrm>
            <a:off x="10617436" y="6158013"/>
            <a:ext cx="1571389" cy="671412"/>
          </a:xfrm>
          <a:prstGeom prst="rect">
            <a:avLst/>
          </a:prstGeom>
        </p:spPr>
      </p:pic>
    </p:spTree>
    <p:extLst>
      <p:ext uri="{BB962C8B-B14F-4D97-AF65-F5344CB8AC3E}">
        <p14:creationId xmlns:p14="http://schemas.microsoft.com/office/powerpoint/2010/main" val="403568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13A6-2EC1-4C53-A211-CCC09DA95EDF}"/>
              </a:ext>
            </a:extLst>
          </p:cNvPr>
          <p:cNvSpPr>
            <a:spLocks noGrp="1"/>
          </p:cNvSpPr>
          <p:nvPr>
            <p:ph type="title"/>
          </p:nvPr>
        </p:nvSpPr>
        <p:spPr/>
        <p:txBody>
          <a:bodyPr/>
          <a:lstStyle/>
          <a:p>
            <a:r>
              <a:rPr lang="en-US" dirty="0"/>
              <a:t>Designer Team</a:t>
            </a:r>
          </a:p>
        </p:txBody>
      </p:sp>
      <p:pic>
        <p:nvPicPr>
          <p:cNvPr id="5" name="Picture 4">
            <a:extLst>
              <a:ext uri="{FF2B5EF4-FFF2-40B4-BE49-F238E27FC236}">
                <a16:creationId xmlns:a16="http://schemas.microsoft.com/office/drawing/2014/main" id="{BBE7DCBD-D331-4E1A-B4C8-ADDC7528DF45}"/>
              </a:ext>
            </a:extLst>
          </p:cNvPr>
          <p:cNvPicPr>
            <a:picLocks noChangeAspect="1"/>
          </p:cNvPicPr>
          <p:nvPr/>
        </p:nvPicPr>
        <p:blipFill>
          <a:blip r:embed="rId2"/>
          <a:stretch>
            <a:fillRect/>
          </a:stretch>
        </p:blipFill>
        <p:spPr>
          <a:xfrm>
            <a:off x="6399212" y="1833562"/>
            <a:ext cx="2106504" cy="2333860"/>
          </a:xfrm>
          <a:prstGeom prst="rect">
            <a:avLst/>
          </a:prstGeom>
        </p:spPr>
      </p:pic>
      <p:sp>
        <p:nvSpPr>
          <p:cNvPr id="10" name="TextBox 9">
            <a:extLst>
              <a:ext uri="{FF2B5EF4-FFF2-40B4-BE49-F238E27FC236}">
                <a16:creationId xmlns:a16="http://schemas.microsoft.com/office/drawing/2014/main" id="{8B649F38-3A70-4F22-9188-FD78DDEE0883}"/>
              </a:ext>
            </a:extLst>
          </p:cNvPr>
          <p:cNvSpPr txBox="1"/>
          <p:nvPr/>
        </p:nvSpPr>
        <p:spPr>
          <a:xfrm>
            <a:off x="1979612" y="4495800"/>
            <a:ext cx="3249376" cy="2031325"/>
          </a:xfrm>
          <a:prstGeom prst="rect">
            <a:avLst/>
          </a:prstGeom>
          <a:noFill/>
        </p:spPr>
        <p:txBody>
          <a:bodyPr wrap="square" rtlCol="0">
            <a:spAutoFit/>
          </a:bodyPr>
          <a:lstStyle/>
          <a:p>
            <a:r>
              <a:rPr lang="en-US" dirty="0"/>
              <a:t>Prof. Dr. Tarik Ozkul</a:t>
            </a:r>
          </a:p>
          <a:p>
            <a:pPr marL="285750" indent="-285750">
              <a:buFont typeface="Arial" panose="020B0604020202020204" pitchFamily="34" charset="0"/>
              <a:buChar char="•"/>
            </a:pPr>
            <a:r>
              <a:rPr lang="en-US" dirty="0"/>
              <a:t>EE PhD Florida Tech</a:t>
            </a:r>
          </a:p>
          <a:p>
            <a:pPr marL="285750" indent="-285750">
              <a:buFont typeface="Arial" panose="020B0604020202020204" pitchFamily="34" charset="0"/>
              <a:buChar char="•"/>
            </a:pPr>
            <a:r>
              <a:rPr lang="en-US" dirty="0"/>
              <a:t>TURKSAT R&amp;D</a:t>
            </a:r>
            <a:r>
              <a:rPr lang="tr-TR" dirty="0"/>
              <a:t> </a:t>
            </a:r>
            <a:r>
              <a:rPr lang="tr-TR" dirty="0" err="1"/>
              <a:t>Director</a:t>
            </a:r>
            <a:r>
              <a:rPr lang="en-US" dirty="0"/>
              <a:t> Director,</a:t>
            </a:r>
          </a:p>
          <a:p>
            <a:pPr marL="285750" indent="-285750">
              <a:buFont typeface="Arial" panose="020B0604020202020204" pitchFamily="34" charset="0"/>
              <a:buChar char="•"/>
            </a:pPr>
            <a:r>
              <a:rPr lang="en-US" dirty="0"/>
              <a:t>50+ patents,</a:t>
            </a:r>
          </a:p>
          <a:p>
            <a:pPr marL="285750" indent="-285750">
              <a:buFont typeface="Arial" panose="020B0604020202020204" pitchFamily="34" charset="0"/>
              <a:buChar char="•"/>
            </a:pPr>
            <a:r>
              <a:rPr lang="en-US" dirty="0"/>
              <a:t>60+ products</a:t>
            </a:r>
          </a:p>
          <a:p>
            <a:endParaRPr lang="en-US" dirty="0"/>
          </a:p>
        </p:txBody>
      </p:sp>
      <p:sp>
        <p:nvSpPr>
          <p:cNvPr id="11" name="TextBox 10">
            <a:extLst>
              <a:ext uri="{FF2B5EF4-FFF2-40B4-BE49-F238E27FC236}">
                <a16:creationId xmlns:a16="http://schemas.microsoft.com/office/drawing/2014/main" id="{0770A292-048C-4A0F-9946-E288F6AEEDA1}"/>
              </a:ext>
            </a:extLst>
          </p:cNvPr>
          <p:cNvSpPr txBox="1"/>
          <p:nvPr/>
        </p:nvSpPr>
        <p:spPr>
          <a:xfrm>
            <a:off x="6323012" y="4474250"/>
            <a:ext cx="3200400" cy="2031325"/>
          </a:xfrm>
          <a:prstGeom prst="rect">
            <a:avLst/>
          </a:prstGeom>
          <a:noFill/>
        </p:spPr>
        <p:txBody>
          <a:bodyPr wrap="square" rtlCol="0">
            <a:spAutoFit/>
          </a:bodyPr>
          <a:lstStyle/>
          <a:p>
            <a:r>
              <a:rPr lang="en-US" dirty="0"/>
              <a:t>Dr. </a:t>
            </a:r>
            <a:r>
              <a:rPr lang="en-US" dirty="0" err="1"/>
              <a:t>Halit</a:t>
            </a:r>
            <a:r>
              <a:rPr lang="en-US" dirty="0"/>
              <a:t> Kaplan</a:t>
            </a:r>
          </a:p>
          <a:p>
            <a:pPr marL="285750" indent="-285750">
              <a:buFont typeface="Arial" panose="020B0604020202020204" pitchFamily="34" charset="0"/>
              <a:buChar char="•"/>
            </a:pPr>
            <a:r>
              <a:rPr lang="en-US" dirty="0"/>
              <a:t>ME PhD U. of Wisconsin</a:t>
            </a:r>
          </a:p>
          <a:p>
            <a:pPr marL="285750" indent="-285750">
              <a:buFont typeface="Arial" panose="020B0604020202020204" pitchFamily="34" charset="0"/>
              <a:buChar char="•"/>
            </a:pPr>
            <a:r>
              <a:rPr lang="en-US" dirty="0"/>
              <a:t>TUBITAK Advisor,</a:t>
            </a:r>
          </a:p>
          <a:p>
            <a:pPr marL="285750" indent="-285750">
              <a:buFont typeface="Arial" panose="020B0604020202020204" pitchFamily="34" charset="0"/>
              <a:buChar char="•"/>
            </a:pPr>
            <a:r>
              <a:rPr lang="en-US" dirty="0"/>
              <a:t>TURKSAT B. Development,</a:t>
            </a:r>
          </a:p>
          <a:p>
            <a:pPr marL="285750" indent="-285750">
              <a:buFont typeface="Arial" panose="020B0604020202020204" pitchFamily="34" charset="0"/>
              <a:buChar char="•"/>
            </a:pPr>
            <a:r>
              <a:rPr lang="en-US" dirty="0"/>
              <a:t>SESRIC</a:t>
            </a:r>
            <a:r>
              <a:rPr lang="tr-TR" dirty="0"/>
              <a:t> Advisor</a:t>
            </a:r>
            <a:endParaRPr lang="en-US" dirty="0"/>
          </a:p>
          <a:p>
            <a:endParaRPr lang="en-US" dirty="0"/>
          </a:p>
        </p:txBody>
      </p:sp>
      <p:pic>
        <p:nvPicPr>
          <p:cNvPr id="12" name="Picture 11">
            <a:extLst>
              <a:ext uri="{FF2B5EF4-FFF2-40B4-BE49-F238E27FC236}">
                <a16:creationId xmlns:a16="http://schemas.microsoft.com/office/drawing/2014/main" id="{886149C2-70F7-47ED-9AAB-97934F618CF1}"/>
              </a:ext>
            </a:extLst>
          </p:cNvPr>
          <p:cNvPicPr>
            <a:picLocks noChangeAspect="1"/>
          </p:cNvPicPr>
          <p:nvPr/>
        </p:nvPicPr>
        <p:blipFill>
          <a:blip r:embed="rId3"/>
          <a:stretch>
            <a:fillRect/>
          </a:stretch>
        </p:blipFill>
        <p:spPr>
          <a:xfrm>
            <a:off x="10617436" y="6158013"/>
            <a:ext cx="1571389" cy="671412"/>
          </a:xfrm>
          <a:prstGeom prst="rect">
            <a:avLst/>
          </a:prstGeom>
        </p:spPr>
      </p:pic>
      <p:pic>
        <p:nvPicPr>
          <p:cNvPr id="4" name="Picture 3">
            <a:extLst>
              <a:ext uri="{FF2B5EF4-FFF2-40B4-BE49-F238E27FC236}">
                <a16:creationId xmlns:a16="http://schemas.microsoft.com/office/drawing/2014/main" id="{F80F31B3-5D2A-48DD-A760-81D63396C4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50" y="1833562"/>
            <a:ext cx="2246298" cy="2333860"/>
          </a:xfrm>
          <a:prstGeom prst="rect">
            <a:avLst/>
          </a:prstGeom>
        </p:spPr>
      </p:pic>
    </p:spTree>
    <p:extLst>
      <p:ext uri="{BB962C8B-B14F-4D97-AF65-F5344CB8AC3E}">
        <p14:creationId xmlns:p14="http://schemas.microsoft.com/office/powerpoint/2010/main" val="177948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2380E-397F-460B-B87D-162B5C41CEEB}"/>
              </a:ext>
            </a:extLst>
          </p:cNvPr>
          <p:cNvPicPr>
            <a:picLocks noChangeAspect="1"/>
          </p:cNvPicPr>
          <p:nvPr/>
        </p:nvPicPr>
        <p:blipFill>
          <a:blip r:embed="rId2"/>
          <a:stretch>
            <a:fillRect/>
          </a:stretch>
        </p:blipFill>
        <p:spPr>
          <a:xfrm>
            <a:off x="3775987" y="2438400"/>
            <a:ext cx="4636849" cy="1981200"/>
          </a:xfrm>
          <a:prstGeom prst="rect">
            <a:avLst/>
          </a:prstGeom>
        </p:spPr>
      </p:pic>
      <p:sp>
        <p:nvSpPr>
          <p:cNvPr id="4" name="TextBox 3">
            <a:extLst>
              <a:ext uri="{FF2B5EF4-FFF2-40B4-BE49-F238E27FC236}">
                <a16:creationId xmlns:a16="http://schemas.microsoft.com/office/drawing/2014/main" id="{EE834196-FDE9-4B94-8C9F-76AF8A90A04C}"/>
              </a:ext>
            </a:extLst>
          </p:cNvPr>
          <p:cNvSpPr txBox="1"/>
          <p:nvPr/>
        </p:nvSpPr>
        <p:spPr>
          <a:xfrm>
            <a:off x="5180012" y="4953000"/>
            <a:ext cx="2362200" cy="381000"/>
          </a:xfrm>
          <a:prstGeom prst="rect">
            <a:avLst/>
          </a:prstGeom>
          <a:noFill/>
        </p:spPr>
        <p:txBody>
          <a:bodyPr wrap="square" rtlCol="0">
            <a:spAutoFit/>
          </a:bodyPr>
          <a:lstStyle/>
          <a:p>
            <a:r>
              <a:rPr lang="en-US" dirty="0"/>
              <a:t>info@fatigpro.com</a:t>
            </a:r>
          </a:p>
        </p:txBody>
      </p:sp>
    </p:spTree>
    <p:extLst>
      <p:ext uri="{BB962C8B-B14F-4D97-AF65-F5344CB8AC3E}">
        <p14:creationId xmlns:p14="http://schemas.microsoft.com/office/powerpoint/2010/main" val="392904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FFFF00"/>
                </a:solidFill>
              </a:rPr>
              <a:t>Metal Fatigue – a huge problem</a:t>
            </a:r>
          </a:p>
        </p:txBody>
      </p:sp>
      <p:pic>
        <p:nvPicPr>
          <p:cNvPr id="5" name="Picture 4">
            <a:extLst>
              <a:ext uri="{FF2B5EF4-FFF2-40B4-BE49-F238E27FC236}">
                <a16:creationId xmlns:a16="http://schemas.microsoft.com/office/drawing/2014/main" id="{9CAE3CFD-B817-4215-9B31-69CBB3C57627}"/>
              </a:ext>
            </a:extLst>
          </p:cNvPr>
          <p:cNvPicPr>
            <a:picLocks noChangeAspect="1"/>
          </p:cNvPicPr>
          <p:nvPr/>
        </p:nvPicPr>
        <p:blipFill>
          <a:blip r:embed="rId4"/>
          <a:stretch>
            <a:fillRect/>
          </a:stretch>
        </p:blipFill>
        <p:spPr>
          <a:xfrm>
            <a:off x="1141412" y="2514600"/>
            <a:ext cx="5562600" cy="1340730"/>
          </a:xfrm>
          <a:prstGeom prst="rect">
            <a:avLst/>
          </a:prstGeom>
        </p:spPr>
      </p:pic>
      <p:pic>
        <p:nvPicPr>
          <p:cNvPr id="6" name="Picture 5">
            <a:extLst>
              <a:ext uri="{FF2B5EF4-FFF2-40B4-BE49-F238E27FC236}">
                <a16:creationId xmlns:a16="http://schemas.microsoft.com/office/drawing/2014/main" id="{8BFB72E3-524F-42CC-86B9-BB19CD08E49A}"/>
              </a:ext>
            </a:extLst>
          </p:cNvPr>
          <p:cNvPicPr>
            <a:picLocks noChangeAspect="1"/>
          </p:cNvPicPr>
          <p:nvPr/>
        </p:nvPicPr>
        <p:blipFill>
          <a:blip r:embed="rId5"/>
          <a:stretch>
            <a:fillRect/>
          </a:stretch>
        </p:blipFill>
        <p:spPr>
          <a:xfrm>
            <a:off x="7923211" y="5447249"/>
            <a:ext cx="2694225" cy="877351"/>
          </a:xfrm>
          <a:prstGeom prst="rect">
            <a:avLst/>
          </a:prstGeom>
        </p:spPr>
      </p:pic>
      <p:pic>
        <p:nvPicPr>
          <p:cNvPr id="7" name="Picture 6">
            <a:extLst>
              <a:ext uri="{FF2B5EF4-FFF2-40B4-BE49-F238E27FC236}">
                <a16:creationId xmlns:a16="http://schemas.microsoft.com/office/drawing/2014/main" id="{CDABD22D-BA4F-4F65-B51A-912FF5F568A4}"/>
              </a:ext>
            </a:extLst>
          </p:cNvPr>
          <p:cNvPicPr>
            <a:picLocks noChangeAspect="1"/>
          </p:cNvPicPr>
          <p:nvPr/>
        </p:nvPicPr>
        <p:blipFill>
          <a:blip r:embed="rId6"/>
          <a:stretch>
            <a:fillRect/>
          </a:stretch>
        </p:blipFill>
        <p:spPr>
          <a:xfrm>
            <a:off x="7923212" y="2856131"/>
            <a:ext cx="2694225" cy="2020669"/>
          </a:xfrm>
          <a:prstGeom prst="rect">
            <a:avLst/>
          </a:prstGeom>
        </p:spPr>
      </p:pic>
      <p:pic>
        <p:nvPicPr>
          <p:cNvPr id="8" name="Picture 7">
            <a:extLst>
              <a:ext uri="{FF2B5EF4-FFF2-40B4-BE49-F238E27FC236}">
                <a16:creationId xmlns:a16="http://schemas.microsoft.com/office/drawing/2014/main" id="{588B38BE-105C-4BE3-B722-544AA6859272}"/>
              </a:ext>
            </a:extLst>
          </p:cNvPr>
          <p:cNvPicPr>
            <a:picLocks noChangeAspect="1"/>
          </p:cNvPicPr>
          <p:nvPr/>
        </p:nvPicPr>
        <p:blipFill>
          <a:blip r:embed="rId7"/>
          <a:stretch>
            <a:fillRect/>
          </a:stretch>
        </p:blipFill>
        <p:spPr>
          <a:xfrm>
            <a:off x="2333388" y="4148813"/>
            <a:ext cx="4370624" cy="2185312"/>
          </a:xfrm>
          <a:prstGeom prst="rect">
            <a:avLst/>
          </a:prstGeom>
        </p:spPr>
      </p:pic>
      <p:sp>
        <p:nvSpPr>
          <p:cNvPr id="9" name="TextBox 8">
            <a:extLst>
              <a:ext uri="{FF2B5EF4-FFF2-40B4-BE49-F238E27FC236}">
                <a16:creationId xmlns:a16="http://schemas.microsoft.com/office/drawing/2014/main" id="{5FDD26EC-9B45-4ECF-B7E1-81BCFE6CF5BB}"/>
              </a:ext>
            </a:extLst>
          </p:cNvPr>
          <p:cNvSpPr txBox="1"/>
          <p:nvPr/>
        </p:nvSpPr>
        <p:spPr>
          <a:xfrm rot="20873563">
            <a:off x="7643819" y="1521675"/>
            <a:ext cx="3810000" cy="646331"/>
          </a:xfrm>
          <a:prstGeom prst="rect">
            <a:avLst/>
          </a:prstGeom>
          <a:noFill/>
        </p:spPr>
        <p:txBody>
          <a:bodyPr wrap="square" rtlCol="0">
            <a:spAutoFit/>
          </a:bodyPr>
          <a:lstStyle/>
          <a:p>
            <a:r>
              <a:rPr lang="en-US" dirty="0"/>
              <a:t>90% of all industrial accidents are caused by metal fatigue</a:t>
            </a:r>
          </a:p>
        </p:txBody>
      </p:sp>
      <p:pic>
        <p:nvPicPr>
          <p:cNvPr id="11" name="Picture 10">
            <a:extLst>
              <a:ext uri="{FF2B5EF4-FFF2-40B4-BE49-F238E27FC236}">
                <a16:creationId xmlns:a16="http://schemas.microsoft.com/office/drawing/2014/main" id="{B69B1A05-ED89-4D12-ACFA-2485B233BE55}"/>
              </a:ext>
            </a:extLst>
          </p:cNvPr>
          <p:cNvPicPr>
            <a:picLocks noChangeAspect="1"/>
          </p:cNvPicPr>
          <p:nvPr/>
        </p:nvPicPr>
        <p:blipFill>
          <a:blip r:embed="rId8"/>
          <a:stretch>
            <a:fillRect/>
          </a:stretch>
        </p:blipFill>
        <p:spPr>
          <a:xfrm>
            <a:off x="10617436" y="6141294"/>
            <a:ext cx="1571389" cy="671412"/>
          </a:xfrm>
          <a:prstGeom prst="rect">
            <a:avLst/>
          </a:prstGeom>
        </p:spPr>
      </p:pic>
    </p:spTree>
    <p:extLst>
      <p:ext uri="{BB962C8B-B14F-4D97-AF65-F5344CB8AC3E}">
        <p14:creationId xmlns:p14="http://schemas.microsoft.com/office/powerpoint/2010/main" val="39707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C871-CBEB-49C1-BE9D-4EC8217B3526}"/>
              </a:ext>
            </a:extLst>
          </p:cNvPr>
          <p:cNvSpPr>
            <a:spLocks noGrp="1"/>
          </p:cNvSpPr>
          <p:nvPr>
            <p:ph type="title"/>
          </p:nvPr>
        </p:nvSpPr>
        <p:spPr>
          <a:xfrm>
            <a:off x="1674812" y="414869"/>
            <a:ext cx="9601200" cy="1143000"/>
          </a:xfrm>
        </p:spPr>
        <p:txBody>
          <a:bodyPr/>
          <a:lstStyle/>
          <a:p>
            <a:r>
              <a:rPr lang="en-US" dirty="0">
                <a:solidFill>
                  <a:srgbClr val="FFFF00"/>
                </a:solidFill>
              </a:rPr>
              <a:t>Why metal fatigue is a problem?</a:t>
            </a:r>
          </a:p>
        </p:txBody>
      </p:sp>
      <p:sp>
        <p:nvSpPr>
          <p:cNvPr id="3" name="Content Placeholder 2">
            <a:extLst>
              <a:ext uri="{FF2B5EF4-FFF2-40B4-BE49-F238E27FC236}">
                <a16:creationId xmlns:a16="http://schemas.microsoft.com/office/drawing/2014/main" id="{08AC8A40-0C4F-452E-A4C9-CD74965C4676}"/>
              </a:ext>
            </a:extLst>
          </p:cNvPr>
          <p:cNvSpPr>
            <a:spLocks noGrp="1"/>
          </p:cNvSpPr>
          <p:nvPr>
            <p:ph idx="1"/>
          </p:nvPr>
        </p:nvSpPr>
        <p:spPr/>
        <p:txBody>
          <a:bodyPr/>
          <a:lstStyle/>
          <a:p>
            <a:r>
              <a:rPr lang="en-US" dirty="0"/>
              <a:t>Insidious…. You don’t see any change until it is too late</a:t>
            </a:r>
          </a:p>
        </p:txBody>
      </p:sp>
      <p:pic>
        <p:nvPicPr>
          <p:cNvPr id="4" name="Picture 3">
            <a:extLst>
              <a:ext uri="{FF2B5EF4-FFF2-40B4-BE49-F238E27FC236}">
                <a16:creationId xmlns:a16="http://schemas.microsoft.com/office/drawing/2014/main" id="{A611BA9E-3AE1-4722-8A05-51502E044DDA}"/>
              </a:ext>
            </a:extLst>
          </p:cNvPr>
          <p:cNvPicPr>
            <a:picLocks noChangeAspect="1"/>
          </p:cNvPicPr>
          <p:nvPr/>
        </p:nvPicPr>
        <p:blipFill>
          <a:blip r:embed="rId3"/>
          <a:stretch>
            <a:fillRect/>
          </a:stretch>
        </p:blipFill>
        <p:spPr>
          <a:xfrm>
            <a:off x="7770812" y="95250"/>
            <a:ext cx="4202876" cy="614986"/>
          </a:xfrm>
          <a:prstGeom prst="rect">
            <a:avLst/>
          </a:prstGeom>
        </p:spPr>
      </p:pic>
      <p:pic>
        <p:nvPicPr>
          <p:cNvPr id="5" name="Çevrimiçi Medya 1" title="Fatigue Test of Aluminum Sample">
            <a:hlinkClick r:id="" action="ppaction://media"/>
            <a:extLst>
              <a:ext uri="{FF2B5EF4-FFF2-40B4-BE49-F238E27FC236}">
                <a16:creationId xmlns:a16="http://schemas.microsoft.com/office/drawing/2014/main" id="{B9AFD910-B3D7-46EF-9120-3D0C823796F6}"/>
              </a:ext>
            </a:extLst>
          </p:cNvPr>
          <p:cNvPicPr>
            <a:picLocks noRot="1" noChangeAspect="1"/>
          </p:cNvPicPr>
          <p:nvPr>
            <a:videoFile r:link="rId1"/>
          </p:nvPr>
        </p:nvPicPr>
        <p:blipFill>
          <a:blip r:embed="rId4"/>
          <a:stretch>
            <a:fillRect/>
          </a:stretch>
        </p:blipFill>
        <p:spPr>
          <a:xfrm>
            <a:off x="2360612" y="2819400"/>
            <a:ext cx="6781800" cy="3831717"/>
          </a:xfrm>
          <a:prstGeom prst="rect">
            <a:avLst/>
          </a:prstGeom>
        </p:spPr>
      </p:pic>
      <p:pic>
        <p:nvPicPr>
          <p:cNvPr id="6" name="Picture 5">
            <a:extLst>
              <a:ext uri="{FF2B5EF4-FFF2-40B4-BE49-F238E27FC236}">
                <a16:creationId xmlns:a16="http://schemas.microsoft.com/office/drawing/2014/main" id="{BE4ABC76-929C-44D4-B809-E81B73EF740E}"/>
              </a:ext>
            </a:extLst>
          </p:cNvPr>
          <p:cNvPicPr>
            <a:picLocks noChangeAspect="1"/>
          </p:cNvPicPr>
          <p:nvPr/>
        </p:nvPicPr>
        <p:blipFill>
          <a:blip r:embed="rId5"/>
          <a:stretch>
            <a:fillRect/>
          </a:stretch>
        </p:blipFill>
        <p:spPr>
          <a:xfrm>
            <a:off x="10617436" y="6158013"/>
            <a:ext cx="1571389" cy="671412"/>
          </a:xfrm>
          <a:prstGeom prst="rect">
            <a:avLst/>
          </a:prstGeom>
        </p:spPr>
      </p:pic>
      <p:sp>
        <p:nvSpPr>
          <p:cNvPr id="8" name="TextBox 7">
            <a:extLst>
              <a:ext uri="{FF2B5EF4-FFF2-40B4-BE49-F238E27FC236}">
                <a16:creationId xmlns:a16="http://schemas.microsoft.com/office/drawing/2014/main" id="{E0D5A4E5-D286-4811-B9F6-864FB70CAA97}"/>
              </a:ext>
            </a:extLst>
          </p:cNvPr>
          <p:cNvSpPr txBox="1"/>
          <p:nvPr/>
        </p:nvSpPr>
        <p:spPr>
          <a:xfrm>
            <a:off x="4341812" y="2329934"/>
            <a:ext cx="6094520" cy="369332"/>
          </a:xfrm>
          <a:prstGeom prst="rect">
            <a:avLst/>
          </a:prstGeom>
          <a:noFill/>
        </p:spPr>
        <p:txBody>
          <a:bodyPr wrap="square">
            <a:spAutoFit/>
          </a:bodyPr>
          <a:lstStyle/>
          <a:p>
            <a:r>
              <a:rPr lang="en-US" dirty="0"/>
              <a:t>https://youtu.be/hASl6d3z3BM</a:t>
            </a:r>
          </a:p>
        </p:txBody>
      </p:sp>
    </p:spTree>
    <p:extLst>
      <p:ext uri="{BB962C8B-B14F-4D97-AF65-F5344CB8AC3E}">
        <p14:creationId xmlns:p14="http://schemas.microsoft.com/office/powerpoint/2010/main" val="83414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Konuşma Balonu: Oval 31">
            <a:extLst>
              <a:ext uri="{FF2B5EF4-FFF2-40B4-BE49-F238E27FC236}">
                <a16:creationId xmlns:a16="http://schemas.microsoft.com/office/drawing/2014/main" id="{18D03894-383B-49C5-BECE-7219FF29C001}"/>
              </a:ext>
            </a:extLst>
          </p:cNvPr>
          <p:cNvSpPr/>
          <p:nvPr/>
        </p:nvSpPr>
        <p:spPr>
          <a:xfrm>
            <a:off x="10128986" y="5123849"/>
            <a:ext cx="1943704" cy="834283"/>
          </a:xfrm>
          <a:prstGeom prst="wedgeEllipseCallout">
            <a:avLst>
              <a:gd name="adj1" fmla="val -7859"/>
              <a:gd name="adj2" fmla="val -18324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Total failure</a:t>
            </a:r>
          </a:p>
        </p:txBody>
      </p:sp>
      <p:sp>
        <p:nvSpPr>
          <p:cNvPr id="31" name="Konuşma Balonu: Oval 30">
            <a:extLst>
              <a:ext uri="{FF2B5EF4-FFF2-40B4-BE49-F238E27FC236}">
                <a16:creationId xmlns:a16="http://schemas.microsoft.com/office/drawing/2014/main" id="{7DB2B8CF-25A3-474D-8CA5-516FF88813C0}"/>
              </a:ext>
            </a:extLst>
          </p:cNvPr>
          <p:cNvSpPr/>
          <p:nvPr/>
        </p:nvSpPr>
        <p:spPr>
          <a:xfrm>
            <a:off x="8336185" y="5465524"/>
            <a:ext cx="1943704" cy="834283"/>
          </a:xfrm>
          <a:prstGeom prst="wedgeEllipseCallout">
            <a:avLst>
              <a:gd name="adj1" fmla="val 56068"/>
              <a:gd name="adj2" fmla="val -2236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Crack becomes visible</a:t>
            </a:r>
          </a:p>
        </p:txBody>
      </p:sp>
      <p:sp>
        <p:nvSpPr>
          <p:cNvPr id="2" name="Başlık 1">
            <a:extLst>
              <a:ext uri="{FF2B5EF4-FFF2-40B4-BE49-F238E27FC236}">
                <a16:creationId xmlns:a16="http://schemas.microsoft.com/office/drawing/2014/main" id="{BD49C2E2-0343-4797-96F0-AD71C82074E2}"/>
              </a:ext>
            </a:extLst>
          </p:cNvPr>
          <p:cNvSpPr>
            <a:spLocks noGrp="1"/>
          </p:cNvSpPr>
          <p:nvPr>
            <p:ph type="title"/>
          </p:nvPr>
        </p:nvSpPr>
        <p:spPr>
          <a:xfrm>
            <a:off x="1293812" y="381000"/>
            <a:ext cx="9882456" cy="1143000"/>
          </a:xfrm>
        </p:spPr>
        <p:txBody>
          <a:bodyPr/>
          <a:lstStyle/>
          <a:p>
            <a:r>
              <a:rPr lang="en-US" dirty="0">
                <a:solidFill>
                  <a:srgbClr val="FFFF00"/>
                </a:solidFill>
              </a:rPr>
              <a:t>What is </a:t>
            </a:r>
            <a:r>
              <a:rPr lang="en-US" dirty="0" err="1">
                <a:solidFill>
                  <a:srgbClr val="FFFF00"/>
                </a:solidFill>
              </a:rPr>
              <a:t>happening?..shown</a:t>
            </a:r>
            <a:r>
              <a:rPr lang="en-US" dirty="0">
                <a:solidFill>
                  <a:srgbClr val="FFFF00"/>
                </a:solidFill>
              </a:rPr>
              <a:t> in true scale</a:t>
            </a:r>
          </a:p>
        </p:txBody>
      </p:sp>
      <p:sp>
        <p:nvSpPr>
          <p:cNvPr id="4" name="Dikdörtgen 3">
            <a:extLst>
              <a:ext uri="{FF2B5EF4-FFF2-40B4-BE49-F238E27FC236}">
                <a16:creationId xmlns:a16="http://schemas.microsoft.com/office/drawing/2014/main" id="{C1783543-C05C-4C09-AE5D-B2A1ED80CA0B}"/>
              </a:ext>
            </a:extLst>
          </p:cNvPr>
          <p:cNvSpPr/>
          <p:nvPr/>
        </p:nvSpPr>
        <p:spPr>
          <a:xfrm>
            <a:off x="985165" y="2796631"/>
            <a:ext cx="10012883" cy="4082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Düz Bağlayıcı 5">
            <a:extLst>
              <a:ext uri="{FF2B5EF4-FFF2-40B4-BE49-F238E27FC236}">
                <a16:creationId xmlns:a16="http://schemas.microsoft.com/office/drawing/2014/main" id="{19125C85-E6DE-475D-A504-F4BF5BDAB844}"/>
              </a:ext>
            </a:extLst>
          </p:cNvPr>
          <p:cNvCxnSpPr/>
          <p:nvPr/>
        </p:nvCxnSpPr>
        <p:spPr>
          <a:xfrm>
            <a:off x="7082536" y="2503744"/>
            <a:ext cx="0" cy="97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Ok Bağlayıcısı 7">
            <a:extLst>
              <a:ext uri="{FF2B5EF4-FFF2-40B4-BE49-F238E27FC236}">
                <a16:creationId xmlns:a16="http://schemas.microsoft.com/office/drawing/2014/main" id="{F9D074C1-4979-4BC6-AC84-622D4599BA7C}"/>
              </a:ext>
            </a:extLst>
          </p:cNvPr>
          <p:cNvCxnSpPr/>
          <p:nvPr/>
        </p:nvCxnSpPr>
        <p:spPr>
          <a:xfrm>
            <a:off x="3186254"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Düz Ok Bağlayıcısı 10">
            <a:extLst>
              <a:ext uri="{FF2B5EF4-FFF2-40B4-BE49-F238E27FC236}">
                <a16:creationId xmlns:a16="http://schemas.microsoft.com/office/drawing/2014/main" id="{F8940438-A9E7-4D21-B260-C586680EA4F8}"/>
              </a:ext>
            </a:extLst>
          </p:cNvPr>
          <p:cNvCxnSpPr/>
          <p:nvPr/>
        </p:nvCxnSpPr>
        <p:spPr>
          <a:xfrm>
            <a:off x="5405094"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a:extLst>
              <a:ext uri="{FF2B5EF4-FFF2-40B4-BE49-F238E27FC236}">
                <a16:creationId xmlns:a16="http://schemas.microsoft.com/office/drawing/2014/main" id="{471D6E9B-1B56-4769-90D4-C4E5DA7A3922}"/>
              </a:ext>
            </a:extLst>
          </p:cNvPr>
          <p:cNvCxnSpPr/>
          <p:nvPr/>
        </p:nvCxnSpPr>
        <p:spPr>
          <a:xfrm>
            <a:off x="7554410" y="2352865"/>
            <a:ext cx="0" cy="1570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Düz Ok Bağlayıcısı 12">
            <a:extLst>
              <a:ext uri="{FF2B5EF4-FFF2-40B4-BE49-F238E27FC236}">
                <a16:creationId xmlns:a16="http://schemas.microsoft.com/office/drawing/2014/main" id="{81EB957C-8EC1-4547-A8F2-AFBA0069923B}"/>
              </a:ext>
            </a:extLst>
          </p:cNvPr>
          <p:cNvCxnSpPr/>
          <p:nvPr/>
        </p:nvCxnSpPr>
        <p:spPr>
          <a:xfrm>
            <a:off x="9816142" y="2352865"/>
            <a:ext cx="0" cy="157093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241835D2-24A2-443E-8B40-A02A5AE87783}"/>
              </a:ext>
            </a:extLst>
          </p:cNvPr>
          <p:cNvCxnSpPr/>
          <p:nvPr/>
        </p:nvCxnSpPr>
        <p:spPr>
          <a:xfrm>
            <a:off x="10998049" y="2338812"/>
            <a:ext cx="0" cy="1570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a:extLst>
              <a:ext uri="{FF2B5EF4-FFF2-40B4-BE49-F238E27FC236}">
                <a16:creationId xmlns:a16="http://schemas.microsoft.com/office/drawing/2014/main" id="{231C688B-B490-4B70-807B-E3DF8A645A6C}"/>
              </a:ext>
            </a:extLst>
          </p:cNvPr>
          <p:cNvCxnSpPr/>
          <p:nvPr/>
        </p:nvCxnSpPr>
        <p:spPr>
          <a:xfrm>
            <a:off x="10412275" y="2338812"/>
            <a:ext cx="0" cy="157093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E93F4B39-E229-493C-98DF-5585B37C8DC3}"/>
              </a:ext>
            </a:extLst>
          </p:cNvPr>
          <p:cNvSpPr txBox="1"/>
          <p:nvPr/>
        </p:nvSpPr>
        <p:spPr>
          <a:xfrm>
            <a:off x="985166" y="4695957"/>
            <a:ext cx="4544177" cy="1476301"/>
          </a:xfrm>
          <a:prstGeom prst="rect">
            <a:avLst/>
          </a:prstGeom>
          <a:noFill/>
        </p:spPr>
        <p:txBody>
          <a:bodyPr wrap="square" rtlCol="0">
            <a:spAutoFit/>
          </a:bodyPr>
          <a:lstStyle/>
          <a:p>
            <a:r>
              <a:rPr lang="en-US" sz="1799" dirty="0"/>
              <a:t>Test is running at 30 Hz for 4.5 hours at 20 KSI</a:t>
            </a:r>
          </a:p>
          <a:p>
            <a:endParaRPr lang="en-US" sz="1799" dirty="0"/>
          </a:p>
          <a:p>
            <a:r>
              <a:rPr lang="en-US" sz="1799" dirty="0"/>
              <a:t>KSI: </a:t>
            </a:r>
            <a:r>
              <a:rPr lang="en-US" sz="1799" dirty="0" err="1"/>
              <a:t>kilopound</a:t>
            </a:r>
            <a:r>
              <a:rPr lang="en-US" sz="1799" dirty="0"/>
              <a:t> per square inch</a:t>
            </a:r>
          </a:p>
          <a:p>
            <a:r>
              <a:rPr lang="en-US" sz="1799" dirty="0"/>
              <a:t>1 KSI= 6.89 MPa</a:t>
            </a:r>
          </a:p>
        </p:txBody>
      </p:sp>
      <p:sp>
        <p:nvSpPr>
          <p:cNvPr id="18" name="Metin kutusu 17">
            <a:extLst>
              <a:ext uri="{FF2B5EF4-FFF2-40B4-BE49-F238E27FC236}">
                <a16:creationId xmlns:a16="http://schemas.microsoft.com/office/drawing/2014/main" id="{13137291-7DFF-4362-BB4B-0292DC44548B}"/>
              </a:ext>
            </a:extLst>
          </p:cNvPr>
          <p:cNvSpPr txBox="1"/>
          <p:nvPr/>
        </p:nvSpPr>
        <p:spPr>
          <a:xfrm>
            <a:off x="2720299" y="3941152"/>
            <a:ext cx="931910" cy="369236"/>
          </a:xfrm>
          <a:prstGeom prst="rect">
            <a:avLst/>
          </a:prstGeom>
          <a:noFill/>
        </p:spPr>
        <p:txBody>
          <a:bodyPr wrap="square" rtlCol="0">
            <a:spAutoFit/>
          </a:bodyPr>
          <a:lstStyle/>
          <a:p>
            <a:r>
              <a:rPr lang="en-US" sz="1799" dirty="0"/>
              <a:t>60 min</a:t>
            </a:r>
          </a:p>
        </p:txBody>
      </p:sp>
      <p:sp>
        <p:nvSpPr>
          <p:cNvPr id="20" name="Metin kutusu 19">
            <a:extLst>
              <a:ext uri="{FF2B5EF4-FFF2-40B4-BE49-F238E27FC236}">
                <a16:creationId xmlns:a16="http://schemas.microsoft.com/office/drawing/2014/main" id="{4BC8541D-A8B1-4EEE-B409-D06F4D82A4E7}"/>
              </a:ext>
            </a:extLst>
          </p:cNvPr>
          <p:cNvSpPr txBox="1"/>
          <p:nvPr/>
        </p:nvSpPr>
        <p:spPr>
          <a:xfrm>
            <a:off x="4959853" y="3923802"/>
            <a:ext cx="993298" cy="645906"/>
          </a:xfrm>
          <a:prstGeom prst="rect">
            <a:avLst/>
          </a:prstGeom>
          <a:noFill/>
        </p:spPr>
        <p:txBody>
          <a:bodyPr wrap="square" rtlCol="0">
            <a:spAutoFit/>
          </a:bodyPr>
          <a:lstStyle/>
          <a:p>
            <a:r>
              <a:rPr lang="en-US" sz="1799" dirty="0"/>
              <a:t>120 min</a:t>
            </a:r>
          </a:p>
        </p:txBody>
      </p:sp>
      <p:sp>
        <p:nvSpPr>
          <p:cNvPr id="21" name="Metin kutusu 20">
            <a:extLst>
              <a:ext uri="{FF2B5EF4-FFF2-40B4-BE49-F238E27FC236}">
                <a16:creationId xmlns:a16="http://schemas.microsoft.com/office/drawing/2014/main" id="{4772A2E5-899E-488A-A596-B9B7CC76D05C}"/>
              </a:ext>
            </a:extLst>
          </p:cNvPr>
          <p:cNvSpPr txBox="1"/>
          <p:nvPr/>
        </p:nvSpPr>
        <p:spPr>
          <a:xfrm>
            <a:off x="7069957" y="3934442"/>
            <a:ext cx="1083538" cy="369236"/>
          </a:xfrm>
          <a:prstGeom prst="rect">
            <a:avLst/>
          </a:prstGeom>
          <a:noFill/>
        </p:spPr>
        <p:txBody>
          <a:bodyPr wrap="square" rtlCol="0">
            <a:spAutoFit/>
          </a:bodyPr>
          <a:lstStyle/>
          <a:p>
            <a:r>
              <a:rPr lang="en-US" sz="1799" dirty="0"/>
              <a:t>180 min</a:t>
            </a:r>
          </a:p>
        </p:txBody>
      </p:sp>
      <p:sp>
        <p:nvSpPr>
          <p:cNvPr id="22" name="Metin kutusu 21">
            <a:extLst>
              <a:ext uri="{FF2B5EF4-FFF2-40B4-BE49-F238E27FC236}">
                <a16:creationId xmlns:a16="http://schemas.microsoft.com/office/drawing/2014/main" id="{F8E4B1C7-7A47-4181-B02F-9375B687634A}"/>
              </a:ext>
            </a:extLst>
          </p:cNvPr>
          <p:cNvSpPr txBox="1"/>
          <p:nvPr/>
        </p:nvSpPr>
        <p:spPr>
          <a:xfrm>
            <a:off x="9308037" y="3906992"/>
            <a:ext cx="994773" cy="645906"/>
          </a:xfrm>
          <a:prstGeom prst="rect">
            <a:avLst/>
          </a:prstGeom>
          <a:noFill/>
        </p:spPr>
        <p:txBody>
          <a:bodyPr wrap="square" rtlCol="0">
            <a:spAutoFit/>
          </a:bodyPr>
          <a:lstStyle/>
          <a:p>
            <a:r>
              <a:rPr lang="en-US" sz="1799" dirty="0"/>
              <a:t>240 min</a:t>
            </a:r>
          </a:p>
        </p:txBody>
      </p:sp>
      <p:sp>
        <p:nvSpPr>
          <p:cNvPr id="23" name="Metin kutusu 22">
            <a:extLst>
              <a:ext uri="{FF2B5EF4-FFF2-40B4-BE49-F238E27FC236}">
                <a16:creationId xmlns:a16="http://schemas.microsoft.com/office/drawing/2014/main" id="{570454DC-160B-4334-915A-8B02FA27C8B4}"/>
              </a:ext>
            </a:extLst>
          </p:cNvPr>
          <p:cNvSpPr txBox="1"/>
          <p:nvPr/>
        </p:nvSpPr>
        <p:spPr>
          <a:xfrm>
            <a:off x="9993996" y="4735325"/>
            <a:ext cx="1182272" cy="369236"/>
          </a:xfrm>
          <a:prstGeom prst="rect">
            <a:avLst/>
          </a:prstGeom>
          <a:noFill/>
        </p:spPr>
        <p:txBody>
          <a:bodyPr wrap="square" rtlCol="0">
            <a:spAutoFit/>
          </a:bodyPr>
          <a:lstStyle/>
          <a:p>
            <a:r>
              <a:rPr lang="en-US" sz="1799" dirty="0"/>
              <a:t>255 min</a:t>
            </a:r>
          </a:p>
        </p:txBody>
      </p:sp>
      <p:sp>
        <p:nvSpPr>
          <p:cNvPr id="24" name="Metin kutusu 23">
            <a:extLst>
              <a:ext uri="{FF2B5EF4-FFF2-40B4-BE49-F238E27FC236}">
                <a16:creationId xmlns:a16="http://schemas.microsoft.com/office/drawing/2014/main" id="{A91FC967-FB14-4C6E-8CFE-44E785666D1D}"/>
              </a:ext>
            </a:extLst>
          </p:cNvPr>
          <p:cNvSpPr txBox="1"/>
          <p:nvPr/>
        </p:nvSpPr>
        <p:spPr>
          <a:xfrm>
            <a:off x="11023206" y="3795138"/>
            <a:ext cx="1070949" cy="369236"/>
          </a:xfrm>
          <a:prstGeom prst="rect">
            <a:avLst/>
          </a:prstGeom>
          <a:noFill/>
        </p:spPr>
        <p:txBody>
          <a:bodyPr wrap="square" rtlCol="0">
            <a:spAutoFit/>
          </a:bodyPr>
          <a:lstStyle/>
          <a:p>
            <a:r>
              <a:rPr lang="en-US" sz="1799" dirty="0"/>
              <a:t>270 min</a:t>
            </a:r>
          </a:p>
        </p:txBody>
      </p:sp>
      <p:sp>
        <p:nvSpPr>
          <p:cNvPr id="25" name="Metin kutusu 24">
            <a:extLst>
              <a:ext uri="{FF2B5EF4-FFF2-40B4-BE49-F238E27FC236}">
                <a16:creationId xmlns:a16="http://schemas.microsoft.com/office/drawing/2014/main" id="{E6317D66-6712-4E99-BE6D-3831BDFFEB41}"/>
              </a:ext>
            </a:extLst>
          </p:cNvPr>
          <p:cNvSpPr txBox="1"/>
          <p:nvPr/>
        </p:nvSpPr>
        <p:spPr>
          <a:xfrm>
            <a:off x="2209975" y="1995549"/>
            <a:ext cx="1452598" cy="645906"/>
          </a:xfrm>
          <a:prstGeom prst="rect">
            <a:avLst/>
          </a:prstGeom>
          <a:noFill/>
        </p:spPr>
        <p:txBody>
          <a:bodyPr wrap="square" rtlCol="0">
            <a:spAutoFit/>
          </a:bodyPr>
          <a:lstStyle/>
          <a:p>
            <a:r>
              <a:rPr lang="en-US" sz="1799" dirty="0"/>
              <a:t>108,000 cycle</a:t>
            </a:r>
          </a:p>
        </p:txBody>
      </p:sp>
      <p:sp>
        <p:nvSpPr>
          <p:cNvPr id="26" name="Metin kutusu 25">
            <a:extLst>
              <a:ext uri="{FF2B5EF4-FFF2-40B4-BE49-F238E27FC236}">
                <a16:creationId xmlns:a16="http://schemas.microsoft.com/office/drawing/2014/main" id="{03D21E1A-94A9-4B3D-B0FD-66641C55A7C3}"/>
              </a:ext>
            </a:extLst>
          </p:cNvPr>
          <p:cNvSpPr txBox="1"/>
          <p:nvPr/>
        </p:nvSpPr>
        <p:spPr>
          <a:xfrm>
            <a:off x="4500554" y="2005903"/>
            <a:ext cx="1452598" cy="645906"/>
          </a:xfrm>
          <a:prstGeom prst="rect">
            <a:avLst/>
          </a:prstGeom>
          <a:noFill/>
        </p:spPr>
        <p:txBody>
          <a:bodyPr wrap="square" rtlCol="0">
            <a:spAutoFit/>
          </a:bodyPr>
          <a:lstStyle/>
          <a:p>
            <a:r>
              <a:rPr lang="en-US" sz="1799" dirty="0"/>
              <a:t>216,000 cycle</a:t>
            </a:r>
          </a:p>
        </p:txBody>
      </p:sp>
      <p:sp>
        <p:nvSpPr>
          <p:cNvPr id="27" name="Metin kutusu 26">
            <a:extLst>
              <a:ext uri="{FF2B5EF4-FFF2-40B4-BE49-F238E27FC236}">
                <a16:creationId xmlns:a16="http://schemas.microsoft.com/office/drawing/2014/main" id="{A18BF6C3-65A7-4022-B33F-7F725BE8AC89}"/>
              </a:ext>
            </a:extLst>
          </p:cNvPr>
          <p:cNvSpPr txBox="1"/>
          <p:nvPr/>
        </p:nvSpPr>
        <p:spPr>
          <a:xfrm>
            <a:off x="6700897" y="2016543"/>
            <a:ext cx="1452598" cy="645906"/>
          </a:xfrm>
          <a:prstGeom prst="rect">
            <a:avLst/>
          </a:prstGeom>
          <a:noFill/>
        </p:spPr>
        <p:txBody>
          <a:bodyPr wrap="square" rtlCol="0">
            <a:spAutoFit/>
          </a:bodyPr>
          <a:lstStyle/>
          <a:p>
            <a:r>
              <a:rPr lang="en-US" sz="1799" dirty="0"/>
              <a:t>324,000 cycle</a:t>
            </a:r>
          </a:p>
        </p:txBody>
      </p:sp>
      <p:sp>
        <p:nvSpPr>
          <p:cNvPr id="28" name="Metin kutusu 27">
            <a:extLst>
              <a:ext uri="{FF2B5EF4-FFF2-40B4-BE49-F238E27FC236}">
                <a16:creationId xmlns:a16="http://schemas.microsoft.com/office/drawing/2014/main" id="{294DC224-8E5A-4361-84DF-6F6DEEE9C91E}"/>
              </a:ext>
            </a:extLst>
          </p:cNvPr>
          <p:cNvSpPr txBox="1"/>
          <p:nvPr/>
        </p:nvSpPr>
        <p:spPr>
          <a:xfrm>
            <a:off x="8749628" y="1989093"/>
            <a:ext cx="1553182" cy="645906"/>
          </a:xfrm>
          <a:prstGeom prst="rect">
            <a:avLst/>
          </a:prstGeom>
          <a:noFill/>
        </p:spPr>
        <p:txBody>
          <a:bodyPr wrap="square" rtlCol="0">
            <a:spAutoFit/>
          </a:bodyPr>
          <a:lstStyle/>
          <a:p>
            <a:r>
              <a:rPr lang="en-US" sz="1799" dirty="0"/>
              <a:t>432,000 cycle</a:t>
            </a:r>
          </a:p>
        </p:txBody>
      </p:sp>
      <p:sp>
        <p:nvSpPr>
          <p:cNvPr id="29" name="Metin kutusu 28">
            <a:extLst>
              <a:ext uri="{FF2B5EF4-FFF2-40B4-BE49-F238E27FC236}">
                <a16:creationId xmlns:a16="http://schemas.microsoft.com/office/drawing/2014/main" id="{8123BADC-34CE-4525-B6FA-D5017B0792C8}"/>
              </a:ext>
            </a:extLst>
          </p:cNvPr>
          <p:cNvSpPr txBox="1"/>
          <p:nvPr/>
        </p:nvSpPr>
        <p:spPr>
          <a:xfrm>
            <a:off x="10324248" y="1989093"/>
            <a:ext cx="1553182" cy="645906"/>
          </a:xfrm>
          <a:prstGeom prst="rect">
            <a:avLst/>
          </a:prstGeom>
          <a:noFill/>
        </p:spPr>
        <p:txBody>
          <a:bodyPr wrap="square" rtlCol="0">
            <a:spAutoFit/>
          </a:bodyPr>
          <a:lstStyle/>
          <a:p>
            <a:r>
              <a:rPr lang="en-US" sz="1799" dirty="0"/>
              <a:t>486,000 cycle</a:t>
            </a:r>
          </a:p>
        </p:txBody>
      </p:sp>
      <p:sp>
        <p:nvSpPr>
          <p:cNvPr id="30" name="Konuşma Balonu: Oval 29">
            <a:extLst>
              <a:ext uri="{FF2B5EF4-FFF2-40B4-BE49-F238E27FC236}">
                <a16:creationId xmlns:a16="http://schemas.microsoft.com/office/drawing/2014/main" id="{5D0D11E4-E9DE-48F7-9F40-C1FBBC9D1D52}"/>
              </a:ext>
            </a:extLst>
          </p:cNvPr>
          <p:cNvSpPr/>
          <p:nvPr/>
        </p:nvSpPr>
        <p:spPr>
          <a:xfrm>
            <a:off x="7792565" y="4535377"/>
            <a:ext cx="1943704" cy="834283"/>
          </a:xfrm>
          <a:prstGeom prst="wedgeEllipseCallout">
            <a:avLst>
              <a:gd name="adj1" fmla="val 47392"/>
              <a:gd name="adj2" fmla="val -9175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Crack appears but almost invisible</a:t>
            </a:r>
          </a:p>
        </p:txBody>
      </p:sp>
      <p:pic>
        <p:nvPicPr>
          <p:cNvPr id="34" name="Resim 33">
            <a:extLst>
              <a:ext uri="{FF2B5EF4-FFF2-40B4-BE49-F238E27FC236}">
                <a16:creationId xmlns:a16="http://schemas.microsoft.com/office/drawing/2014/main" id="{C9E5D6A5-1CA3-44F6-9838-60EC56ED2053}"/>
              </a:ext>
            </a:extLst>
          </p:cNvPr>
          <p:cNvPicPr>
            <a:picLocks noChangeAspect="1"/>
          </p:cNvPicPr>
          <p:nvPr/>
        </p:nvPicPr>
        <p:blipFill>
          <a:blip r:embed="rId2"/>
          <a:stretch>
            <a:fillRect/>
          </a:stretch>
        </p:blipFill>
        <p:spPr>
          <a:xfrm>
            <a:off x="6427730" y="4625116"/>
            <a:ext cx="1711993" cy="850338"/>
          </a:xfrm>
          <a:prstGeom prst="rect">
            <a:avLst/>
          </a:prstGeom>
        </p:spPr>
      </p:pic>
      <p:pic>
        <p:nvPicPr>
          <p:cNvPr id="38" name="Resim 37">
            <a:extLst>
              <a:ext uri="{FF2B5EF4-FFF2-40B4-BE49-F238E27FC236}">
                <a16:creationId xmlns:a16="http://schemas.microsoft.com/office/drawing/2014/main" id="{ACCDF2B0-F583-4CC8-B391-6A9A69A10282}"/>
              </a:ext>
            </a:extLst>
          </p:cNvPr>
          <p:cNvPicPr>
            <a:picLocks noChangeAspect="1"/>
          </p:cNvPicPr>
          <p:nvPr/>
        </p:nvPicPr>
        <p:blipFill>
          <a:blip r:embed="rId3"/>
          <a:stretch>
            <a:fillRect/>
          </a:stretch>
        </p:blipFill>
        <p:spPr>
          <a:xfrm>
            <a:off x="7520014" y="5565193"/>
            <a:ext cx="1266961" cy="927045"/>
          </a:xfrm>
          <a:prstGeom prst="rect">
            <a:avLst/>
          </a:prstGeom>
        </p:spPr>
      </p:pic>
      <p:pic>
        <p:nvPicPr>
          <p:cNvPr id="40" name="Resim 39">
            <a:extLst>
              <a:ext uri="{FF2B5EF4-FFF2-40B4-BE49-F238E27FC236}">
                <a16:creationId xmlns:a16="http://schemas.microsoft.com/office/drawing/2014/main" id="{25B1FED3-0FA1-436B-8A9B-3A1FA96F6FE5}"/>
              </a:ext>
            </a:extLst>
          </p:cNvPr>
          <p:cNvPicPr>
            <a:picLocks noChangeAspect="1"/>
          </p:cNvPicPr>
          <p:nvPr/>
        </p:nvPicPr>
        <p:blipFill>
          <a:blip r:embed="rId4"/>
          <a:stretch>
            <a:fillRect/>
          </a:stretch>
        </p:blipFill>
        <p:spPr>
          <a:xfrm>
            <a:off x="10848638" y="5711988"/>
            <a:ext cx="710043" cy="982849"/>
          </a:xfrm>
          <a:prstGeom prst="rect">
            <a:avLst/>
          </a:prstGeom>
        </p:spPr>
      </p:pic>
      <p:pic>
        <p:nvPicPr>
          <p:cNvPr id="33" name="Picture 32">
            <a:extLst>
              <a:ext uri="{FF2B5EF4-FFF2-40B4-BE49-F238E27FC236}">
                <a16:creationId xmlns:a16="http://schemas.microsoft.com/office/drawing/2014/main" id="{ABE620EF-7C02-4D8D-A91E-BFE2B5DD9F51}"/>
              </a:ext>
            </a:extLst>
          </p:cNvPr>
          <p:cNvPicPr>
            <a:picLocks noChangeAspect="1"/>
          </p:cNvPicPr>
          <p:nvPr/>
        </p:nvPicPr>
        <p:blipFill>
          <a:blip r:embed="rId5"/>
          <a:stretch>
            <a:fillRect/>
          </a:stretch>
        </p:blipFill>
        <p:spPr>
          <a:xfrm>
            <a:off x="0" y="6158013"/>
            <a:ext cx="1571389" cy="671412"/>
          </a:xfrm>
          <a:prstGeom prst="rect">
            <a:avLst/>
          </a:prstGeom>
        </p:spPr>
      </p:pic>
    </p:spTree>
    <p:extLst>
      <p:ext uri="{BB962C8B-B14F-4D97-AF65-F5344CB8AC3E}">
        <p14:creationId xmlns:p14="http://schemas.microsoft.com/office/powerpoint/2010/main" val="5634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321E-D137-42AA-908E-60CF418FD3F5}"/>
              </a:ext>
            </a:extLst>
          </p:cNvPr>
          <p:cNvSpPr>
            <a:spLocks noGrp="1"/>
          </p:cNvSpPr>
          <p:nvPr>
            <p:ph type="title"/>
          </p:nvPr>
        </p:nvSpPr>
        <p:spPr/>
        <p:txBody>
          <a:bodyPr/>
          <a:lstStyle/>
          <a:p>
            <a:r>
              <a:rPr lang="en-US" dirty="0">
                <a:solidFill>
                  <a:srgbClr val="FFFF00"/>
                </a:solidFill>
              </a:rPr>
              <a:t>What is our solution?   </a:t>
            </a:r>
            <a:r>
              <a:rPr lang="en-US" dirty="0" err="1">
                <a:solidFill>
                  <a:srgbClr val="FFFF00"/>
                </a:solidFill>
              </a:rPr>
              <a:t>FatigPro</a:t>
            </a:r>
            <a:endParaRPr lang="en-US" dirty="0">
              <a:solidFill>
                <a:srgbClr val="FFFF00"/>
              </a:solidFill>
            </a:endParaRPr>
          </a:p>
        </p:txBody>
      </p:sp>
      <p:sp>
        <p:nvSpPr>
          <p:cNvPr id="3" name="Content Placeholder 2">
            <a:extLst>
              <a:ext uri="{FF2B5EF4-FFF2-40B4-BE49-F238E27FC236}">
                <a16:creationId xmlns:a16="http://schemas.microsoft.com/office/drawing/2014/main" id="{D70E1827-F945-4F65-9CCF-FE0A7686BB54}"/>
              </a:ext>
            </a:extLst>
          </p:cNvPr>
          <p:cNvSpPr>
            <a:spLocks noGrp="1"/>
          </p:cNvSpPr>
          <p:nvPr>
            <p:ph idx="1"/>
          </p:nvPr>
        </p:nvSpPr>
        <p:spPr>
          <a:xfrm>
            <a:off x="1293814" y="1828800"/>
            <a:ext cx="5486398" cy="4343400"/>
          </a:xfrm>
        </p:spPr>
        <p:txBody>
          <a:bodyPr>
            <a:normAutofit lnSpcReduction="10000"/>
          </a:bodyPr>
          <a:lstStyle/>
          <a:p>
            <a:r>
              <a:rPr lang="en-US" dirty="0"/>
              <a:t>A sensor to track fatigue life of the structural parts,</a:t>
            </a:r>
          </a:p>
          <a:p>
            <a:r>
              <a:rPr lang="en-US" dirty="0"/>
              <a:t>Sensor is attached to critical locations just like strain gauge,</a:t>
            </a:r>
          </a:p>
          <a:p>
            <a:r>
              <a:rPr lang="en-US" dirty="0"/>
              <a:t>Gives feedback as part reaches 10%, 50%, 70%, 80%, 90% of fatigue life,</a:t>
            </a:r>
          </a:p>
          <a:p>
            <a:r>
              <a:rPr lang="en-US" dirty="0"/>
              <a:t>Works like mileage signs,</a:t>
            </a:r>
          </a:p>
          <a:p>
            <a:r>
              <a:rPr lang="en-US" dirty="0"/>
              <a:t>No estimation, based on true load,</a:t>
            </a:r>
          </a:p>
          <a:p>
            <a:r>
              <a:rPr lang="en-US" dirty="0">
                <a:solidFill>
                  <a:srgbClr val="FFC000"/>
                </a:solidFill>
              </a:rPr>
              <a:t>Works without battery</a:t>
            </a:r>
          </a:p>
        </p:txBody>
      </p:sp>
      <p:pic>
        <p:nvPicPr>
          <p:cNvPr id="7" name="Picture 6">
            <a:extLst>
              <a:ext uri="{FF2B5EF4-FFF2-40B4-BE49-F238E27FC236}">
                <a16:creationId xmlns:a16="http://schemas.microsoft.com/office/drawing/2014/main" id="{D99AA9A2-B88B-4BC7-8D2A-7A3F7CAA66CF}"/>
              </a:ext>
            </a:extLst>
          </p:cNvPr>
          <p:cNvPicPr>
            <a:picLocks noChangeAspect="1"/>
          </p:cNvPicPr>
          <p:nvPr/>
        </p:nvPicPr>
        <p:blipFill>
          <a:blip r:embed="rId2"/>
          <a:stretch>
            <a:fillRect/>
          </a:stretch>
        </p:blipFill>
        <p:spPr>
          <a:xfrm>
            <a:off x="7008812" y="1959769"/>
            <a:ext cx="4604022" cy="2938462"/>
          </a:xfrm>
          <a:prstGeom prst="rect">
            <a:avLst/>
          </a:prstGeom>
        </p:spPr>
      </p:pic>
      <p:pic>
        <p:nvPicPr>
          <p:cNvPr id="8" name="Picture 7">
            <a:extLst>
              <a:ext uri="{FF2B5EF4-FFF2-40B4-BE49-F238E27FC236}">
                <a16:creationId xmlns:a16="http://schemas.microsoft.com/office/drawing/2014/main" id="{85627AAD-F3F2-4E08-A225-A1D1370F0651}"/>
              </a:ext>
            </a:extLst>
          </p:cNvPr>
          <p:cNvPicPr>
            <a:picLocks noChangeAspect="1"/>
          </p:cNvPicPr>
          <p:nvPr/>
        </p:nvPicPr>
        <p:blipFill>
          <a:blip r:embed="rId3"/>
          <a:stretch>
            <a:fillRect/>
          </a:stretch>
        </p:blipFill>
        <p:spPr>
          <a:xfrm>
            <a:off x="10617436" y="6158013"/>
            <a:ext cx="1571389" cy="671412"/>
          </a:xfrm>
          <a:prstGeom prst="rect">
            <a:avLst/>
          </a:prstGeom>
        </p:spPr>
      </p:pic>
    </p:spTree>
    <p:extLst>
      <p:ext uri="{BB962C8B-B14F-4D97-AF65-F5344CB8AC3E}">
        <p14:creationId xmlns:p14="http://schemas.microsoft.com/office/powerpoint/2010/main" val="255679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B Model 1">
                <a:extLst>
                  <a:ext uri="{FF2B5EF4-FFF2-40B4-BE49-F238E27FC236}">
                    <a16:creationId xmlns:a16="http://schemas.microsoft.com/office/drawing/2014/main" id="{9DFC54EB-AC4E-4BCA-B596-FA059D80909E}"/>
                  </a:ext>
                </a:extLst>
              </p:cNvPr>
              <p:cNvGraphicFramePr>
                <a:graphicFrameLocks noChangeAspect="1"/>
              </p:cNvGraphicFramePr>
              <p:nvPr>
                <p:extLst>
                  <p:ext uri="{D42A27DB-BD31-4B8C-83A1-F6EECF244321}">
                    <p14:modId xmlns:p14="http://schemas.microsoft.com/office/powerpoint/2010/main" val="3811568247"/>
                  </p:ext>
                </p:extLst>
              </p:nvPr>
            </p:nvGraphicFramePr>
            <p:xfrm>
              <a:off x="3856091" y="1480867"/>
              <a:ext cx="2102754" cy="2567645"/>
            </p:xfrm>
            <a:graphic>
              <a:graphicData uri="http://schemas.microsoft.com/office/drawing/2017/model3d">
                <am3d:model3d r:embed="rId2">
                  <am3d:spPr>
                    <a:xfrm>
                      <a:off x="0" y="0"/>
                      <a:ext cx="2102754" cy="2567645"/>
                    </a:xfrm>
                    <a:prstGeom prst="rect">
                      <a:avLst/>
                    </a:prstGeom>
                  </am3d:spPr>
                  <am3d:camera>
                    <am3d:pos x="0" y="0" z="60796352"/>
                    <am3d:up dx="0" dy="36000000" dz="0"/>
                    <am3d:lookAt x="0" y="0" z="0"/>
                    <am3d:perspective fov="2700000"/>
                  </am3d:camera>
                  <am3d:trans>
                    <am3d:meterPerModelUnit n="1594388" d="1000000"/>
                    <am3d:preTrans dx="-1" dy="0" dz="-18000000"/>
                    <am3d:scale>
                      <am3d:sx n="1000000" d="1000000"/>
                      <am3d:sy n="1000000" d="1000000"/>
                      <am3d:sz n="1000000" d="1000000"/>
                    </am3d:scale>
                    <am3d:rot ax="-214296" ay="175845" az="-10957"/>
                    <am3d:postTrans dx="0" dy="0" dz="0"/>
                  </am3d:trans>
                  <am3d:raster rName="Office3DRenderer" rVer="16.0.8326">
                    <am3d:blip r:embed="rId3"/>
                  </am3d:raster>
                  <am3d:objViewport viewportSz="3441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B Model 1">
                <a:extLst>
                  <a:ext uri="{FF2B5EF4-FFF2-40B4-BE49-F238E27FC236}">
                    <a16:creationId xmlns:a16="http://schemas.microsoft.com/office/drawing/2014/main" id="{9DFC54EB-AC4E-4BCA-B596-FA059D80909E}"/>
                  </a:ext>
                </a:extLst>
              </p:cNvPr>
              <p:cNvPicPr>
                <a:picLocks noGrp="1" noRot="1" noChangeAspect="1" noMove="1" noResize="1" noEditPoints="1" noAdjustHandles="1" noChangeArrowheads="1" noChangeShapeType="1" noCrop="1"/>
              </p:cNvPicPr>
              <p:nvPr/>
            </p:nvPicPr>
            <p:blipFill>
              <a:blip r:embed="rId3"/>
              <a:stretch>
                <a:fillRect/>
              </a:stretch>
            </p:blipFill>
            <p:spPr>
              <a:xfrm>
                <a:off x="3856091" y="1480867"/>
                <a:ext cx="2102754" cy="256764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B Model 2">
                <a:extLst>
                  <a:ext uri="{FF2B5EF4-FFF2-40B4-BE49-F238E27FC236}">
                    <a16:creationId xmlns:a16="http://schemas.microsoft.com/office/drawing/2014/main" id="{3204FE2E-A2BE-4284-A025-99613AF37CB4}"/>
                  </a:ext>
                </a:extLst>
              </p:cNvPr>
              <p:cNvGraphicFramePr>
                <a:graphicFrameLocks noChangeAspect="1"/>
              </p:cNvGraphicFramePr>
              <p:nvPr/>
            </p:nvGraphicFramePr>
            <p:xfrm rot="19020781">
              <a:off x="5522812" y="1527810"/>
              <a:ext cx="3673440" cy="3802381"/>
            </p:xfrm>
            <a:graphic>
              <a:graphicData uri="http://schemas.microsoft.com/office/drawing/2017/model3d">
                <am3d:model3d r:embed="rId4">
                  <am3d:spPr>
                    <a:xfrm rot="19020781">
                      <a:off x="0" y="0"/>
                      <a:ext cx="3673440" cy="3802381"/>
                    </a:xfrm>
                    <a:prstGeom prst="rect">
                      <a:avLst/>
                    </a:prstGeom>
                  </am3d:spPr>
                  <am3d:camera>
                    <am3d:pos x="0" y="0" z="54570774"/>
                    <am3d:up dx="0" dy="36000000" dz="0"/>
                    <am3d:lookAt x="0" y="0" z="0"/>
                    <am3d:perspective fov="2700000"/>
                  </am3d:camera>
                  <am3d:trans>
                    <am3d:meterPerModelUnit n="29411" d="1000000"/>
                    <am3d:preTrans dx="22182353" dy="-1058823" dz="18000000"/>
                    <am3d:scale>
                      <am3d:sx n="1000000" d="1000000"/>
                      <am3d:sy n="1000000" d="1000000"/>
                      <am3d:sz n="1000000" d="1000000"/>
                    </am3d:scale>
                    <am3d:rot ax="6305075" ay="825463" az="8314145"/>
                    <am3d:postTrans dx="0" dy="0" dz="0"/>
                  </am3d:trans>
                  <am3d:raster rName="Office3DRenderer" rVer="16.0.8326">
                    <am3d:blip r:embed="rId5"/>
                  </am3d:raster>
                  <am3d:objViewport viewportSz="3919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B Model 2">
                <a:extLst>
                  <a:ext uri="{FF2B5EF4-FFF2-40B4-BE49-F238E27FC236}">
                    <a16:creationId xmlns:a16="http://schemas.microsoft.com/office/drawing/2014/main" id="{3204FE2E-A2BE-4284-A025-99613AF37CB4}"/>
                  </a:ext>
                </a:extLst>
              </p:cNvPr>
              <p:cNvPicPr>
                <a:picLocks noGrp="1" noRot="1" noChangeAspect="1" noMove="1" noResize="1" noEditPoints="1" noAdjustHandles="1" noChangeArrowheads="1" noChangeShapeType="1" noCrop="1"/>
              </p:cNvPicPr>
              <p:nvPr/>
            </p:nvPicPr>
            <p:blipFill>
              <a:blip r:embed="rId5"/>
              <a:stretch>
                <a:fillRect/>
              </a:stretch>
            </p:blipFill>
            <p:spPr>
              <a:xfrm rot="19020781">
                <a:off x="5522812" y="1527810"/>
                <a:ext cx="3673440" cy="3802381"/>
              </a:xfrm>
              <a:prstGeom prst="rect">
                <a:avLst/>
              </a:prstGeom>
            </p:spPr>
          </p:pic>
        </mc:Fallback>
      </mc:AlternateContent>
      <p:pic>
        <p:nvPicPr>
          <p:cNvPr id="4" name="Resim 3">
            <a:extLst>
              <a:ext uri="{FF2B5EF4-FFF2-40B4-BE49-F238E27FC236}">
                <a16:creationId xmlns:a16="http://schemas.microsoft.com/office/drawing/2014/main" id="{2C2B929C-28C9-48B5-805E-DE0215522097}"/>
              </a:ext>
            </a:extLst>
          </p:cNvPr>
          <p:cNvPicPr>
            <a:picLocks noChangeAspect="1"/>
          </p:cNvPicPr>
          <p:nvPr/>
        </p:nvPicPr>
        <p:blipFill>
          <a:blip r:embed="rId6"/>
          <a:stretch>
            <a:fillRect/>
          </a:stretch>
        </p:blipFill>
        <p:spPr>
          <a:xfrm>
            <a:off x="8791389" y="480163"/>
            <a:ext cx="2420014" cy="1815010"/>
          </a:xfrm>
          <a:prstGeom prst="rect">
            <a:avLst/>
          </a:prstGeom>
        </p:spPr>
      </p:pic>
      <p:cxnSp>
        <p:nvCxnSpPr>
          <p:cNvPr id="6" name="Düz Bağlayıcı 5">
            <a:extLst>
              <a:ext uri="{FF2B5EF4-FFF2-40B4-BE49-F238E27FC236}">
                <a16:creationId xmlns:a16="http://schemas.microsoft.com/office/drawing/2014/main" id="{A5A90D2A-9585-4849-9380-91D26ECC5920}"/>
              </a:ext>
            </a:extLst>
          </p:cNvPr>
          <p:cNvCxnSpPr/>
          <p:nvPr/>
        </p:nvCxnSpPr>
        <p:spPr>
          <a:xfrm flipH="1">
            <a:off x="7437550" y="1199066"/>
            <a:ext cx="2138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398028DD-FA72-4960-A1F5-FC5E7EBCDFBD}"/>
              </a:ext>
            </a:extLst>
          </p:cNvPr>
          <p:cNvCxnSpPr/>
          <p:nvPr/>
        </p:nvCxnSpPr>
        <p:spPr>
          <a:xfrm flipH="1">
            <a:off x="6709770" y="1199066"/>
            <a:ext cx="736655" cy="869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Düz Bağlayıcı 9">
            <a:extLst>
              <a:ext uri="{FF2B5EF4-FFF2-40B4-BE49-F238E27FC236}">
                <a16:creationId xmlns:a16="http://schemas.microsoft.com/office/drawing/2014/main" id="{1E774805-E389-41CE-9F60-323AC58AE754}"/>
              </a:ext>
            </a:extLst>
          </p:cNvPr>
          <p:cNvCxnSpPr/>
          <p:nvPr/>
        </p:nvCxnSpPr>
        <p:spPr>
          <a:xfrm flipH="1">
            <a:off x="7014659" y="1199066"/>
            <a:ext cx="422891" cy="816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a16="http://schemas.microsoft.com/office/drawing/2014/main" id="{9F0B92A8-2058-4FA1-9031-56B68EE2F940}"/>
              </a:ext>
            </a:extLst>
          </p:cNvPr>
          <p:cNvCxnSpPr/>
          <p:nvPr/>
        </p:nvCxnSpPr>
        <p:spPr>
          <a:xfrm flipH="1">
            <a:off x="7242292" y="1199066"/>
            <a:ext cx="204133" cy="869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BD5E1857-1227-4C92-AE1A-9ED7FCD519EF}"/>
              </a:ext>
            </a:extLst>
          </p:cNvPr>
          <p:cNvCxnSpPr/>
          <p:nvPr/>
        </p:nvCxnSpPr>
        <p:spPr>
          <a:xfrm>
            <a:off x="7446425" y="1172440"/>
            <a:ext cx="85220" cy="843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a16="http://schemas.microsoft.com/office/drawing/2014/main" id="{3170E56D-847F-4081-9421-788B01D6E602}"/>
              </a:ext>
            </a:extLst>
          </p:cNvPr>
          <p:cNvCxnSpPr/>
          <p:nvPr/>
        </p:nvCxnSpPr>
        <p:spPr>
          <a:xfrm>
            <a:off x="7446425" y="1199064"/>
            <a:ext cx="304889" cy="736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C49CC24B-AEAB-44DF-9C86-88E655486F15}"/>
              </a:ext>
            </a:extLst>
          </p:cNvPr>
          <p:cNvCxnSpPr/>
          <p:nvPr/>
        </p:nvCxnSpPr>
        <p:spPr>
          <a:xfrm>
            <a:off x="7489035" y="1199064"/>
            <a:ext cx="631917" cy="718907"/>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Broadcast, radio, signal icon - Download on Iconfinder">
            <a:extLst>
              <a:ext uri="{FF2B5EF4-FFF2-40B4-BE49-F238E27FC236}">
                <a16:creationId xmlns:a16="http://schemas.microsoft.com/office/drawing/2014/main" id="{CFAA0AD8-9495-4583-8238-86B5460FE5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6511" y="2295173"/>
            <a:ext cx="2030594" cy="2030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9B0C70A-1BC9-4753-B9AE-187EE1D0C6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660" y="4387565"/>
            <a:ext cx="2730551" cy="1422640"/>
          </a:xfrm>
          <a:prstGeom prst="rect">
            <a:avLst/>
          </a:prstGeom>
        </p:spPr>
      </p:pic>
      <p:pic>
        <p:nvPicPr>
          <p:cNvPr id="15" name="Picture 14">
            <a:extLst>
              <a:ext uri="{FF2B5EF4-FFF2-40B4-BE49-F238E27FC236}">
                <a16:creationId xmlns:a16="http://schemas.microsoft.com/office/drawing/2014/main" id="{48AC42AE-60B5-4979-B889-5F6A21B2EEF1}"/>
              </a:ext>
            </a:extLst>
          </p:cNvPr>
          <p:cNvPicPr>
            <a:picLocks noChangeAspect="1"/>
          </p:cNvPicPr>
          <p:nvPr/>
        </p:nvPicPr>
        <p:blipFill>
          <a:blip r:embed="rId9"/>
          <a:stretch>
            <a:fillRect/>
          </a:stretch>
        </p:blipFill>
        <p:spPr>
          <a:xfrm>
            <a:off x="0" y="6167538"/>
            <a:ext cx="1571389" cy="671412"/>
          </a:xfrm>
          <a:prstGeom prst="rect">
            <a:avLst/>
          </a:prstGeom>
        </p:spPr>
      </p:pic>
      <p:pic>
        <p:nvPicPr>
          <p:cNvPr id="17" name="Picture 2" descr="Paper clip bookmark in sterling silver. | Tiffany &amp; Co.">
            <a:extLst>
              <a:ext uri="{FF2B5EF4-FFF2-40B4-BE49-F238E27FC236}">
                <a16:creationId xmlns:a16="http://schemas.microsoft.com/office/drawing/2014/main" id="{C5BB3FCE-27EC-4450-A426-BD27136E85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4212" y="4800600"/>
            <a:ext cx="1778844" cy="17788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D8DA8E9-F8E3-4F35-AF41-E76EC82BC8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3421" y="2133600"/>
            <a:ext cx="3609945" cy="2030594"/>
          </a:xfrm>
          <a:prstGeom prst="rect">
            <a:avLst/>
          </a:prstGeom>
        </p:spPr>
      </p:pic>
    </p:spTree>
    <p:extLst>
      <p:ext uri="{BB962C8B-B14F-4D97-AF65-F5344CB8AC3E}">
        <p14:creationId xmlns:p14="http://schemas.microsoft.com/office/powerpoint/2010/main" val="39770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8EFCA1-451A-44F3-961E-B652B97F9E6D}"/>
              </a:ext>
            </a:extLst>
          </p:cNvPr>
          <p:cNvPicPr>
            <a:picLocks noChangeAspect="1"/>
          </p:cNvPicPr>
          <p:nvPr/>
        </p:nvPicPr>
        <p:blipFill>
          <a:blip r:embed="rId2"/>
          <a:stretch>
            <a:fillRect/>
          </a:stretch>
        </p:blipFill>
        <p:spPr>
          <a:xfrm>
            <a:off x="8228012" y="685800"/>
            <a:ext cx="2971800" cy="3962400"/>
          </a:xfrm>
          <a:prstGeom prst="rect">
            <a:avLst/>
          </a:prstGeom>
        </p:spPr>
      </p:pic>
      <p:pic>
        <p:nvPicPr>
          <p:cNvPr id="5" name="Resim 2">
            <a:extLst>
              <a:ext uri="{FF2B5EF4-FFF2-40B4-BE49-F238E27FC236}">
                <a16:creationId xmlns:a16="http://schemas.microsoft.com/office/drawing/2014/main" id="{E8F60F7C-E0E1-4E2B-ABFA-9C037A84964E}"/>
              </a:ext>
            </a:extLst>
          </p:cNvPr>
          <p:cNvPicPr>
            <a:picLocks noChangeAspect="1"/>
          </p:cNvPicPr>
          <p:nvPr/>
        </p:nvPicPr>
        <p:blipFill>
          <a:blip r:embed="rId3"/>
          <a:stretch>
            <a:fillRect/>
          </a:stretch>
        </p:blipFill>
        <p:spPr>
          <a:xfrm>
            <a:off x="4326703" y="685800"/>
            <a:ext cx="2971800" cy="3962400"/>
          </a:xfrm>
          <a:prstGeom prst="rect">
            <a:avLst/>
          </a:prstGeom>
        </p:spPr>
      </p:pic>
      <p:pic>
        <p:nvPicPr>
          <p:cNvPr id="6" name="Resim 15">
            <a:extLst>
              <a:ext uri="{FF2B5EF4-FFF2-40B4-BE49-F238E27FC236}">
                <a16:creationId xmlns:a16="http://schemas.microsoft.com/office/drawing/2014/main" id="{77F5BCEE-6B1E-44C8-BC20-2FAAEAE8C86B}"/>
              </a:ext>
            </a:extLst>
          </p:cNvPr>
          <p:cNvPicPr>
            <a:picLocks noChangeAspect="1"/>
          </p:cNvPicPr>
          <p:nvPr/>
        </p:nvPicPr>
        <p:blipFill>
          <a:blip r:embed="rId4"/>
          <a:stretch>
            <a:fillRect/>
          </a:stretch>
        </p:blipFill>
        <p:spPr>
          <a:xfrm>
            <a:off x="775436" y="2971800"/>
            <a:ext cx="2621758" cy="1548760"/>
          </a:xfrm>
          <a:prstGeom prst="rect">
            <a:avLst/>
          </a:prstGeom>
        </p:spPr>
      </p:pic>
      <p:pic>
        <p:nvPicPr>
          <p:cNvPr id="7" name="Picture 6">
            <a:extLst>
              <a:ext uri="{FF2B5EF4-FFF2-40B4-BE49-F238E27FC236}">
                <a16:creationId xmlns:a16="http://schemas.microsoft.com/office/drawing/2014/main" id="{5060648E-C8EA-4DAB-978D-2FFB27C60726}"/>
              </a:ext>
            </a:extLst>
          </p:cNvPr>
          <p:cNvPicPr>
            <a:picLocks noChangeAspect="1"/>
          </p:cNvPicPr>
          <p:nvPr/>
        </p:nvPicPr>
        <p:blipFill>
          <a:blip r:embed="rId5"/>
          <a:stretch>
            <a:fillRect/>
          </a:stretch>
        </p:blipFill>
        <p:spPr>
          <a:xfrm>
            <a:off x="10617436" y="6158013"/>
            <a:ext cx="1571389" cy="671412"/>
          </a:xfrm>
          <a:prstGeom prst="rect">
            <a:avLst/>
          </a:prstGeom>
        </p:spPr>
      </p:pic>
    </p:spTree>
    <p:extLst>
      <p:ext uri="{BB962C8B-B14F-4D97-AF65-F5344CB8AC3E}">
        <p14:creationId xmlns:p14="http://schemas.microsoft.com/office/powerpoint/2010/main" val="1747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09CB86-2B33-44F3-84D7-AB3CFC5AA969}"/>
              </a:ext>
            </a:extLst>
          </p:cNvPr>
          <p:cNvSpPr>
            <a:spLocks noGrp="1"/>
          </p:cNvSpPr>
          <p:nvPr>
            <p:ph type="title"/>
          </p:nvPr>
        </p:nvSpPr>
        <p:spPr/>
        <p:txBody>
          <a:bodyPr/>
          <a:lstStyle/>
          <a:p>
            <a:r>
              <a:rPr lang="en-US" dirty="0">
                <a:solidFill>
                  <a:srgbClr val="FFFF00"/>
                </a:solidFill>
              </a:rPr>
              <a:t>How it works?</a:t>
            </a:r>
          </a:p>
        </p:txBody>
      </p:sp>
      <p:sp>
        <p:nvSpPr>
          <p:cNvPr id="3" name="İçerik Yer Tutucusu 2">
            <a:extLst>
              <a:ext uri="{FF2B5EF4-FFF2-40B4-BE49-F238E27FC236}">
                <a16:creationId xmlns:a16="http://schemas.microsoft.com/office/drawing/2014/main" id="{6116AB40-1F17-4677-A388-F162C5CA2516}"/>
              </a:ext>
            </a:extLst>
          </p:cNvPr>
          <p:cNvSpPr>
            <a:spLocks noGrp="1"/>
          </p:cNvSpPr>
          <p:nvPr>
            <p:ph idx="1"/>
          </p:nvPr>
        </p:nvSpPr>
        <p:spPr>
          <a:xfrm>
            <a:off x="418578" y="1841457"/>
            <a:ext cx="6790541" cy="4350205"/>
          </a:xfrm>
        </p:spPr>
        <p:txBody>
          <a:bodyPr/>
          <a:lstStyle/>
          <a:p>
            <a:r>
              <a:rPr lang="en-US" dirty="0"/>
              <a:t>FatigPro</a:t>
            </a:r>
            <a:r>
              <a:rPr lang="en-US" baseline="30000" dirty="0"/>
              <a:t>TM </a:t>
            </a:r>
            <a:r>
              <a:rPr lang="en-US" dirty="0"/>
              <a:t>monitors fatigue aging of structures using “notched beam” technology. This is our patented technology but technology is well-known, tested extensively and proven in the lab and </a:t>
            </a:r>
            <a:r>
              <a:rPr lang="en-US"/>
              <a:t>in the field </a:t>
            </a:r>
            <a:r>
              <a:rPr lang="en-US" dirty="0"/>
              <a:t>by independent researchers.</a:t>
            </a:r>
          </a:p>
        </p:txBody>
      </p:sp>
      <p:pic>
        <p:nvPicPr>
          <p:cNvPr id="5" name="Resim 4">
            <a:extLst>
              <a:ext uri="{FF2B5EF4-FFF2-40B4-BE49-F238E27FC236}">
                <a16:creationId xmlns:a16="http://schemas.microsoft.com/office/drawing/2014/main" id="{7B34F635-73D4-4636-B051-D3C341DFD32A}"/>
              </a:ext>
            </a:extLst>
          </p:cNvPr>
          <p:cNvPicPr>
            <a:picLocks noChangeAspect="1"/>
          </p:cNvPicPr>
          <p:nvPr/>
        </p:nvPicPr>
        <p:blipFill>
          <a:blip r:embed="rId2"/>
          <a:stretch>
            <a:fillRect/>
          </a:stretch>
        </p:blipFill>
        <p:spPr>
          <a:xfrm>
            <a:off x="4429969" y="4543314"/>
            <a:ext cx="2171134" cy="1904504"/>
          </a:xfrm>
          <a:prstGeom prst="rect">
            <a:avLst/>
          </a:prstGeom>
        </p:spPr>
      </p:pic>
      <p:pic>
        <p:nvPicPr>
          <p:cNvPr id="6" name="Resim 5">
            <a:extLst>
              <a:ext uri="{FF2B5EF4-FFF2-40B4-BE49-F238E27FC236}">
                <a16:creationId xmlns:a16="http://schemas.microsoft.com/office/drawing/2014/main" id="{EE2E0F4A-CDE7-4065-A49D-801CB149DE26}"/>
              </a:ext>
            </a:extLst>
          </p:cNvPr>
          <p:cNvPicPr>
            <a:picLocks noChangeAspect="1"/>
          </p:cNvPicPr>
          <p:nvPr/>
        </p:nvPicPr>
        <p:blipFill>
          <a:blip r:embed="rId3"/>
          <a:stretch>
            <a:fillRect/>
          </a:stretch>
        </p:blipFill>
        <p:spPr>
          <a:xfrm>
            <a:off x="10486751" y="6219277"/>
            <a:ext cx="1563988" cy="457081"/>
          </a:xfrm>
          <a:prstGeom prst="rect">
            <a:avLst/>
          </a:prstGeom>
        </p:spPr>
      </p:pic>
      <p:pic>
        <p:nvPicPr>
          <p:cNvPr id="10" name="Resim 9">
            <a:extLst>
              <a:ext uri="{FF2B5EF4-FFF2-40B4-BE49-F238E27FC236}">
                <a16:creationId xmlns:a16="http://schemas.microsoft.com/office/drawing/2014/main" id="{8E68B76C-6758-4D28-8C4B-99F83250DB5E}"/>
              </a:ext>
            </a:extLst>
          </p:cNvPr>
          <p:cNvPicPr>
            <a:picLocks noChangeAspect="1"/>
          </p:cNvPicPr>
          <p:nvPr/>
        </p:nvPicPr>
        <p:blipFill>
          <a:blip r:embed="rId4"/>
          <a:stretch>
            <a:fillRect/>
          </a:stretch>
        </p:blipFill>
        <p:spPr>
          <a:xfrm>
            <a:off x="10486751" y="6253194"/>
            <a:ext cx="1493446" cy="457766"/>
          </a:xfrm>
          <a:prstGeom prst="rect">
            <a:avLst/>
          </a:prstGeom>
        </p:spPr>
      </p:pic>
      <p:pic>
        <p:nvPicPr>
          <p:cNvPr id="8" name="Resim 7">
            <a:extLst>
              <a:ext uri="{FF2B5EF4-FFF2-40B4-BE49-F238E27FC236}">
                <a16:creationId xmlns:a16="http://schemas.microsoft.com/office/drawing/2014/main" id="{348D9961-3D71-4DFF-88CA-F398B1E495B8}"/>
              </a:ext>
            </a:extLst>
          </p:cNvPr>
          <p:cNvPicPr>
            <a:picLocks noChangeAspect="1"/>
          </p:cNvPicPr>
          <p:nvPr/>
        </p:nvPicPr>
        <p:blipFill>
          <a:blip r:embed="rId5"/>
          <a:stretch>
            <a:fillRect/>
          </a:stretch>
        </p:blipFill>
        <p:spPr>
          <a:xfrm>
            <a:off x="7172607" y="893"/>
            <a:ext cx="5317221" cy="6856214"/>
          </a:xfrm>
          <a:prstGeom prst="rect">
            <a:avLst/>
          </a:prstGeom>
        </p:spPr>
      </p:pic>
      <p:pic>
        <p:nvPicPr>
          <p:cNvPr id="9" name="Picture 8">
            <a:extLst>
              <a:ext uri="{FF2B5EF4-FFF2-40B4-BE49-F238E27FC236}">
                <a16:creationId xmlns:a16="http://schemas.microsoft.com/office/drawing/2014/main" id="{6371F9DA-77B9-4464-9F74-649853E2A033}"/>
              </a:ext>
            </a:extLst>
          </p:cNvPr>
          <p:cNvPicPr>
            <a:picLocks noChangeAspect="1"/>
          </p:cNvPicPr>
          <p:nvPr/>
        </p:nvPicPr>
        <p:blipFill>
          <a:blip r:embed="rId6"/>
          <a:stretch>
            <a:fillRect/>
          </a:stretch>
        </p:blipFill>
        <p:spPr>
          <a:xfrm>
            <a:off x="37027" y="6173413"/>
            <a:ext cx="1571389" cy="671412"/>
          </a:xfrm>
          <a:prstGeom prst="rect">
            <a:avLst/>
          </a:prstGeom>
        </p:spPr>
      </p:pic>
    </p:spTree>
    <p:extLst>
      <p:ext uri="{BB962C8B-B14F-4D97-AF65-F5344CB8AC3E}">
        <p14:creationId xmlns:p14="http://schemas.microsoft.com/office/powerpoint/2010/main" val="382235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26099718-6615-4F8E-ADB7-37FFE0920F71}"/>
              </a:ext>
            </a:extLst>
          </p:cNvPr>
          <p:cNvSpPr txBox="1">
            <a:spLocks/>
          </p:cNvSpPr>
          <p:nvPr/>
        </p:nvSpPr>
        <p:spPr>
          <a:xfrm>
            <a:off x="989012" y="354196"/>
            <a:ext cx="10506503" cy="6149608"/>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99" dirty="0">
                <a:solidFill>
                  <a:srgbClr val="FFFF00"/>
                </a:solidFill>
              </a:rPr>
              <a:t>References: </a:t>
            </a:r>
          </a:p>
          <a:p>
            <a:r>
              <a:rPr lang="en-US" sz="1400" dirty="0"/>
              <a:t>In-Situ Fatigue Sensors for Structural Health Monitoring of Highway Bridges, B. H. M. Priyantha Wijesinghe1, Scott Zacharie2, J. David Baldwin2, </a:t>
            </a:r>
            <a:r>
              <a:rPr lang="en-US" sz="1400" dirty="0" err="1"/>
              <a:t>Kyran</a:t>
            </a:r>
            <a:r>
              <a:rPr lang="en-US" sz="1400" dirty="0"/>
              <a:t> D. Mish1 and </a:t>
            </a:r>
            <a:r>
              <a:rPr lang="en-US" sz="1400" dirty="0" err="1"/>
              <a:t>Thordur</a:t>
            </a:r>
            <a:r>
              <a:rPr lang="en-US" sz="1400" dirty="0"/>
              <a:t> </a:t>
            </a:r>
            <a:r>
              <a:rPr lang="en-US" sz="1400" dirty="0" err="1"/>
              <a:t>Runolfsson</a:t>
            </a:r>
            <a:r>
              <a:rPr lang="en-US" sz="1400" dirty="0"/>
              <a:t> 1School of Civil Engineering and Environmental Science, 2School of Aerospace and Mechanical Engineering, 3School of Electrical and Computer Engineering, The University of Oklahoma, Norman, OK 73019, USA   Proceedings of the IMAC-XXVIII February 1–4, 2010, Jacksonville, Florida USA ©2010 Society for Experimental Mechanics Inc. </a:t>
            </a:r>
          </a:p>
          <a:p>
            <a:r>
              <a:rPr lang="en-US" sz="1400" dirty="0"/>
              <a:t>Fatigue sensor for structural health monitoring: Design, fabrication and experimental testing of a prototype sensor, Subash </a:t>
            </a:r>
            <a:r>
              <a:rPr lang="en-US" sz="1400" dirty="0" err="1"/>
              <a:t>Gokanakonda</a:t>
            </a:r>
            <a:r>
              <a:rPr lang="en-US" sz="1400" dirty="0"/>
              <a:t>, </a:t>
            </a:r>
            <a:r>
              <a:rPr lang="en-US" sz="1400" dirty="0" err="1"/>
              <a:t>Muralidhar</a:t>
            </a:r>
            <a:r>
              <a:rPr lang="en-US" sz="1400" dirty="0"/>
              <a:t> K. </a:t>
            </a:r>
            <a:r>
              <a:rPr lang="en-US" sz="1400" dirty="0" err="1"/>
              <a:t>Ghantasala</a:t>
            </a:r>
            <a:r>
              <a:rPr lang="en-US" sz="1400" dirty="0"/>
              <a:t>*,† and Daniel </a:t>
            </a:r>
            <a:r>
              <a:rPr lang="en-US" sz="1400" dirty="0" err="1"/>
              <a:t>Kujawski</a:t>
            </a:r>
            <a:r>
              <a:rPr lang="en-US" sz="1400" dirty="0"/>
              <a:t> Department of Mechanical and Aerospace Engineering, Western Michigan University, Kalamazoo, MI 49008, U.S.A. STRUCTURAL CONTROL AND HEALTH MONITORING Struct. Control Health </a:t>
            </a:r>
            <a:r>
              <a:rPr lang="en-US" sz="1400" dirty="0" err="1"/>
              <a:t>Monit</a:t>
            </a:r>
            <a:r>
              <a:rPr lang="en-US" sz="1400" dirty="0"/>
              <a:t>. 2016; 23:237–251 Published online 19 June 2015 in Wiley Online Library (wileyonlinelibrary.com). DOI: 10.1002/stc.1765</a:t>
            </a:r>
          </a:p>
          <a:p>
            <a:r>
              <a:rPr lang="en-US" sz="1400" dirty="0"/>
              <a:t>Fatigue damage and sensor development for aircraft structural health monitoring, S.R. </a:t>
            </a:r>
            <a:r>
              <a:rPr lang="en-US" sz="1400" dirty="0" err="1"/>
              <a:t>Ignatovich</a:t>
            </a:r>
            <a:r>
              <a:rPr lang="en-US" sz="1400" dirty="0"/>
              <a:t> a , A. </a:t>
            </a:r>
            <a:r>
              <a:rPr lang="en-US" sz="1400" dirty="0" err="1"/>
              <a:t>Menou</a:t>
            </a:r>
            <a:r>
              <a:rPr lang="en-US" sz="1400" dirty="0"/>
              <a:t> b , M.V. </a:t>
            </a:r>
            <a:r>
              <a:rPr lang="en-US" sz="1400" dirty="0" err="1"/>
              <a:t>Karuskevich</a:t>
            </a:r>
            <a:r>
              <a:rPr lang="en-US" sz="1400" dirty="0"/>
              <a:t> a , P.O. </a:t>
            </a:r>
            <a:r>
              <a:rPr lang="en-US" sz="1400" dirty="0" err="1"/>
              <a:t>Maruschak</a:t>
            </a:r>
            <a:r>
              <a:rPr lang="en-US" sz="1400" dirty="0"/>
              <a:t> c, </a:t>
            </a:r>
            <a:r>
              <a:rPr lang="en-US" sz="1400" dirty="0" err="1"/>
              <a:t>aNational</a:t>
            </a:r>
            <a:r>
              <a:rPr lang="en-US" sz="1400" dirty="0"/>
              <a:t> Aviation University, </a:t>
            </a:r>
            <a:r>
              <a:rPr lang="en-US" sz="1400" dirty="0" err="1"/>
              <a:t>Komarova</a:t>
            </a:r>
            <a:r>
              <a:rPr lang="en-US" sz="1400" dirty="0"/>
              <a:t> Ave. 1, Kiev 03680, Ukraine b National Airports Authority of Morocco (ONDA), </a:t>
            </a:r>
            <a:r>
              <a:rPr lang="en-US" sz="1400" dirty="0" err="1"/>
              <a:t>Academie</a:t>
            </a:r>
            <a:r>
              <a:rPr lang="en-US" sz="1400" dirty="0"/>
              <a:t> Mohammed V de </a:t>
            </a:r>
            <a:r>
              <a:rPr lang="en-US" sz="1400" dirty="0" err="1"/>
              <a:t>l’Aviation</a:t>
            </a:r>
            <a:r>
              <a:rPr lang="en-US" sz="1400" dirty="0"/>
              <a:t> </a:t>
            </a:r>
            <a:r>
              <a:rPr lang="en-US" sz="1400" dirty="0" err="1"/>
              <a:t>Civile</a:t>
            </a:r>
            <a:r>
              <a:rPr lang="en-US" sz="1400" dirty="0"/>
              <a:t> (AIAC), Morocco c </a:t>
            </a:r>
            <a:r>
              <a:rPr lang="en-US" sz="1400" dirty="0" err="1"/>
              <a:t>Ternopil</a:t>
            </a:r>
            <a:r>
              <a:rPr lang="en-US" sz="1400" dirty="0"/>
              <a:t> National Ivan </a:t>
            </a:r>
            <a:r>
              <a:rPr lang="en-US" sz="1400" dirty="0" err="1"/>
              <a:t>Pul’uj</a:t>
            </a:r>
            <a:r>
              <a:rPr lang="en-US" sz="1400" dirty="0"/>
              <a:t> Technical University, Ruska 56, </a:t>
            </a:r>
            <a:r>
              <a:rPr lang="en-US" sz="1400" dirty="0" err="1"/>
              <a:t>Ternopil</a:t>
            </a:r>
            <a:r>
              <a:rPr lang="en-US" sz="1400" dirty="0"/>
              <a:t> 46001, Ukraine Theoretical and Applied Fracture Mechanics 65 (2013) 23–27</a:t>
            </a:r>
          </a:p>
          <a:p>
            <a:r>
              <a:rPr lang="en-US" sz="1400" dirty="0"/>
              <a:t>Designing and modeling U-notch fatigue sensor to predict the fatigue life of structural components Tariq </a:t>
            </a:r>
            <a:r>
              <a:rPr lang="en-US" sz="1400" dirty="0" err="1"/>
              <a:t>Alshahbouni</a:t>
            </a:r>
            <a:r>
              <a:rPr lang="en-US" sz="1400" dirty="0"/>
              <a:t> *, Ali </a:t>
            </a:r>
            <a:r>
              <a:rPr lang="en-US" sz="1400" dirty="0" err="1"/>
              <a:t>Güngör</a:t>
            </a:r>
            <a:r>
              <a:rPr lang="en-US" sz="1400" dirty="0"/>
              <a:t>  </a:t>
            </a:r>
            <a:r>
              <a:rPr lang="en-US" sz="1400" dirty="0" err="1"/>
              <a:t>Karabük</a:t>
            </a:r>
            <a:r>
              <a:rPr lang="en-US" sz="1400" dirty="0"/>
              <a:t> University, Faculty of Engineering, Metallurgical and Materials Engineering Department, </a:t>
            </a:r>
            <a:r>
              <a:rPr lang="en-US" sz="1400" dirty="0" err="1"/>
              <a:t>Karabük</a:t>
            </a:r>
            <a:r>
              <a:rPr lang="en-US" sz="1400" dirty="0"/>
              <a:t>, Turkey Engineering Science and Technology, an International Journal 22 (2019) 405–415 </a:t>
            </a:r>
          </a:p>
          <a:p>
            <a:r>
              <a:rPr lang="en-US" sz="1400" dirty="0"/>
              <a:t> Corrosion and fatigue health monitoring systems appraisal for offshore steel structures, </a:t>
            </a:r>
            <a:r>
              <a:rPr lang="en-US" sz="1400" dirty="0" err="1"/>
              <a:t>Mélanie</a:t>
            </a:r>
            <a:r>
              <a:rPr lang="en-US" sz="1400" dirty="0"/>
              <a:t> F.C. DENECKER (1), Laurent GAILLET (1), Sylvain CHATAIGNER (1), Jean- François DAVID (1), Richard MICHEL (1), Yannick FALAISE (1) 1 LUNAM University, IFSTTAR, MAST Department, SMC Laboratory, Route de </a:t>
            </a:r>
            <a:r>
              <a:rPr lang="en-US" sz="1400" dirty="0" err="1"/>
              <a:t>Bouaye</a:t>
            </a:r>
            <a:r>
              <a:rPr lang="en-US" sz="1400" dirty="0"/>
              <a:t>, 44344 </a:t>
            </a:r>
            <a:r>
              <a:rPr lang="en-US" sz="1400" dirty="0" err="1"/>
              <a:t>Bouguenais</a:t>
            </a:r>
            <a:r>
              <a:rPr lang="en-US" sz="1400" dirty="0"/>
              <a:t> Cedex, FRANCE. melanie.denecker@ifsttar.fr : https://www.researchgate.net/publication/305498793 </a:t>
            </a:r>
          </a:p>
          <a:p>
            <a:r>
              <a:rPr lang="en-US" sz="1400" dirty="0"/>
              <a:t>Overview of the </a:t>
            </a:r>
            <a:r>
              <a:rPr lang="en-US" sz="1400" dirty="0" err="1"/>
              <a:t>Monitas</a:t>
            </a:r>
            <a:r>
              <a:rPr lang="en-US" sz="1400" dirty="0"/>
              <a:t> JIP Didier </a:t>
            </a:r>
            <a:r>
              <a:rPr lang="en-US" sz="1400" dirty="0" err="1"/>
              <a:t>L’Hostis</a:t>
            </a:r>
            <a:r>
              <a:rPr lang="en-US" sz="1400" dirty="0"/>
              <a:t>/Total, </a:t>
            </a:r>
            <a:r>
              <a:rPr lang="en-US" sz="1400" dirty="0" err="1"/>
              <a:t>Miroslaw</a:t>
            </a:r>
            <a:r>
              <a:rPr lang="en-US" sz="1400" dirty="0"/>
              <a:t> Lech (Mirek) Kaminski/MARIN and Pieter </a:t>
            </a:r>
            <a:r>
              <a:rPr lang="en-US" sz="1400" dirty="0" err="1"/>
              <a:t>Aalberts</a:t>
            </a:r>
            <a:r>
              <a:rPr lang="en-US" sz="1400" dirty="0"/>
              <a:t>/MARIN  This paper was prepared for presentation at the 2010 Offshore Technology Conference held in Houston, Texas, USA, 3–6 May 2010. </a:t>
            </a:r>
          </a:p>
          <a:p>
            <a:r>
              <a:rPr lang="en-US" sz="1400" dirty="0"/>
              <a:t>Sensing and Understanding Fatigue Lifetime of New and Converted FPSOs M.L. Kaminski, MARIN   https://www.researchgate.net/publication/239817925</a:t>
            </a:r>
          </a:p>
          <a:p>
            <a:endParaRPr lang="en-US" sz="1050" dirty="0"/>
          </a:p>
        </p:txBody>
      </p:sp>
      <p:pic>
        <p:nvPicPr>
          <p:cNvPr id="3" name="Picture 2">
            <a:extLst>
              <a:ext uri="{FF2B5EF4-FFF2-40B4-BE49-F238E27FC236}">
                <a16:creationId xmlns:a16="http://schemas.microsoft.com/office/drawing/2014/main" id="{896DDEBD-143D-475B-BBE0-DE4DF699913C}"/>
              </a:ext>
            </a:extLst>
          </p:cNvPr>
          <p:cNvPicPr>
            <a:picLocks noChangeAspect="1"/>
          </p:cNvPicPr>
          <p:nvPr/>
        </p:nvPicPr>
        <p:blipFill>
          <a:blip r:embed="rId2"/>
          <a:stretch>
            <a:fillRect/>
          </a:stretch>
        </p:blipFill>
        <p:spPr>
          <a:xfrm>
            <a:off x="10617436" y="6158013"/>
            <a:ext cx="1571389" cy="671412"/>
          </a:xfrm>
          <a:prstGeom prst="rect">
            <a:avLst/>
          </a:prstGeom>
        </p:spPr>
      </p:pic>
    </p:spTree>
    <p:extLst>
      <p:ext uri="{BB962C8B-B14F-4D97-AF65-F5344CB8AC3E}">
        <p14:creationId xmlns:p14="http://schemas.microsoft.com/office/powerpoint/2010/main" val="101307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odgrain 16x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01115" id="{6D802E96-7B24-457C-A326-69AF839D4486}" vid="{C3FFE3C6-9A62-4BEA-9FE0-A8BC12B9BCCA}"/>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35E791-7449-4708-8DE9-182EC4D8A134}">
  <ds:schemaRefs>
    <ds:schemaRef ds:uri="4873beb7-5857-4685-be1f-d57550cc96cc"/>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C20563B-C646-42AF-9D0D-76DF086793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3855</TotalTime>
  <Words>965</Words>
  <Application>Microsoft Office PowerPoint</Application>
  <PresentationFormat>Custom</PresentationFormat>
  <Paragraphs>103</Paragraphs>
  <Slides>14</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Century</vt:lpstr>
      <vt:lpstr>Woodgrain 16x9</vt:lpstr>
      <vt:lpstr>FatigPro Structural Health Monitoring Sensor</vt:lpstr>
      <vt:lpstr>Metal Fatigue – a huge problem</vt:lpstr>
      <vt:lpstr>Why metal fatigue is a problem?</vt:lpstr>
      <vt:lpstr>What is happening?..shown in true scale</vt:lpstr>
      <vt:lpstr>What is our solution?   FatigPro</vt:lpstr>
      <vt:lpstr>PowerPoint Presentation</vt:lpstr>
      <vt:lpstr>PowerPoint Presentation</vt:lpstr>
      <vt:lpstr>How it works?</vt:lpstr>
      <vt:lpstr>PowerPoint Presentation</vt:lpstr>
      <vt:lpstr>FatigPro VS Crack Sensors..shown in true scale</vt:lpstr>
      <vt:lpstr> What do sensors say?..shown in true scale</vt:lpstr>
      <vt:lpstr>Milestones of FatigPro</vt:lpstr>
      <vt:lpstr>Designer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FatigPro Structural Health Monitoring Sensor</dc:title>
  <dc:creator>Tarik Ozkul</dc:creator>
  <cp:lastModifiedBy>Tarik Ozkul</cp:lastModifiedBy>
  <cp:revision>30</cp:revision>
  <dcterms:created xsi:type="dcterms:W3CDTF">2021-03-13T13:10:32Z</dcterms:created>
  <dcterms:modified xsi:type="dcterms:W3CDTF">2021-04-05T12:26:57Z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